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3" r:id="rId4"/>
    <p:sldId id="265" r:id="rId5"/>
    <p:sldId id="266" r:id="rId6"/>
    <p:sldId id="264" r:id="rId7"/>
    <p:sldId id="267" r:id="rId8"/>
    <p:sldId id="271" r:id="rId9"/>
    <p:sldId id="268" r:id="rId10"/>
    <p:sldId id="269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090390236946876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Carbon emissions per student (FTE)</c:v>
                </c:pt>
              </c:strCache>
            </c:strRef>
          </c:tx>
          <c:invertIfNegative val="0"/>
          <c:cat>
            <c:strRef>
              <c:f>Sheet1!$A$17:$A$18</c:f>
              <c:strCache>
                <c:ptCount val="2"/>
                <c:pt idx="0">
                  <c:v>2005/06</c:v>
                </c:pt>
                <c:pt idx="1">
                  <c:v>2013/14</c:v>
                </c:pt>
              </c:strCache>
            </c:strRef>
          </c:cat>
          <c:val>
            <c:numRef>
              <c:f>Sheet1!$B$17:$B$18</c:f>
              <c:numCache>
                <c:formatCode>0.00</c:formatCode>
                <c:ptCount val="2"/>
                <c:pt idx="0">
                  <c:v>2.5311468646864688</c:v>
                </c:pt>
                <c:pt idx="1">
                  <c:v>1.6202714220153411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18224"/>
        <c:axId val="176518616"/>
      </c:barChart>
      <c:catAx>
        <c:axId val="17651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518616"/>
        <c:crosses val="autoZero"/>
        <c:auto val="1"/>
        <c:lblAlgn val="ctr"/>
        <c:lblOffset val="100"/>
        <c:noMultiLvlLbl val="0"/>
      </c:catAx>
      <c:valAx>
        <c:axId val="1765186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6518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Carbon emissions (t) per m2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Sheet1!$B$38</c:f>
              <c:strCache>
                <c:ptCount val="1"/>
                <c:pt idx="0">
                  <c:v>Carbon emissions per m2</c:v>
                </c:pt>
              </c:strCache>
            </c:strRef>
          </c:tx>
          <c:invertIfNegative val="0"/>
          <c:cat>
            <c:strRef>
              <c:f>Sheet1!$A$39:$A$40</c:f>
              <c:strCache>
                <c:ptCount val="2"/>
                <c:pt idx="0">
                  <c:v>2005/06</c:v>
                </c:pt>
                <c:pt idx="1">
                  <c:v>2013/14</c:v>
                </c:pt>
              </c:strCache>
            </c:strRef>
          </c:cat>
          <c:val>
            <c:numRef>
              <c:f>Sheet1!$B$39:$B$40</c:f>
              <c:numCache>
                <c:formatCode>General</c:formatCode>
                <c:ptCount val="2"/>
                <c:pt idx="0">
                  <c:v>0.10665751126679154</c:v>
                </c:pt>
                <c:pt idx="1">
                  <c:v>8.8085283833923209E-2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19400"/>
        <c:axId val="176519792"/>
      </c:barChart>
      <c:catAx>
        <c:axId val="176519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519792"/>
        <c:crosses val="autoZero"/>
        <c:auto val="1"/>
        <c:lblAlgn val="ctr"/>
        <c:lblOffset val="100"/>
        <c:noMultiLvlLbl val="0"/>
      </c:catAx>
      <c:valAx>
        <c:axId val="17651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519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Carbon emissions per student and staff (FTE)</c:v>
                </c:pt>
              </c:strCache>
            </c:strRef>
          </c:tx>
          <c:invertIfNegative val="0"/>
          <c:cat>
            <c:strRef>
              <c:f>Sheet1!$A$27:$A$28</c:f>
              <c:strCache>
                <c:ptCount val="2"/>
                <c:pt idx="0">
                  <c:v>2005/06</c:v>
                </c:pt>
                <c:pt idx="1">
                  <c:v>2013/14</c:v>
                </c:pt>
              </c:strCache>
            </c:strRef>
          </c:cat>
          <c:val>
            <c:numRef>
              <c:f>Sheet1!$B$27:$B$28</c:f>
              <c:numCache>
                <c:formatCode>0.00</c:formatCode>
                <c:ptCount val="2"/>
                <c:pt idx="0">
                  <c:v>2.026756957634817</c:v>
                </c:pt>
                <c:pt idx="1">
                  <c:v>1.3345933686143212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956976"/>
        <c:axId val="176957368"/>
      </c:barChart>
      <c:catAx>
        <c:axId val="17695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957368"/>
        <c:crosses val="autoZero"/>
        <c:auto val="1"/>
        <c:lblAlgn val="ctr"/>
        <c:lblOffset val="100"/>
        <c:noMultiLvlLbl val="0"/>
      </c:catAx>
      <c:valAx>
        <c:axId val="17695736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6956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81F80-A951-2D4A-8626-53629C7A9C1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5A5EC-3FD6-C848-BEA2-63FDD800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3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DFA5EF-A928-49A0-9840-5A021BA78A65}" type="slidenum">
              <a:rPr lang="en-GB"/>
              <a:pPr/>
              <a:t>2</a:t>
            </a:fld>
            <a:endParaRPr lang="en-GB"/>
          </a:p>
        </p:txBody>
      </p:sp>
      <p:sp>
        <p:nvSpPr>
          <p:cNvPr id="89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407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A28394-3BD3-4F14-B854-5175FB4CA2B8}" type="slidenum">
              <a:rPr lang="en-GB"/>
              <a:pPr/>
              <a:t>3</a:t>
            </a:fld>
            <a:endParaRPr lang="en-GB"/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878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543D80-ED43-4927-9E76-F02A23CA41E0}" type="slidenum">
              <a:rPr lang="en-GB"/>
              <a:pPr/>
              <a:t>4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University only figures – no recharge – Equivalents</a:t>
            </a:r>
            <a:r>
              <a:rPr lang="en-US" baseline="0" dirty="0" smtClean="0"/>
              <a:t> use 3,300/house electricity 16,500 gas and 15 </a:t>
            </a:r>
            <a:r>
              <a:rPr lang="en-US" baseline="0" dirty="0" err="1" smtClean="0"/>
              <a:t>tonnes</a:t>
            </a:r>
            <a:r>
              <a:rPr lang="en-US" baseline="0" dirty="0" smtClean="0"/>
              <a:t> UK individual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2011-12 gas</a:t>
            </a:r>
          </a:p>
          <a:p>
            <a:r>
              <a:rPr lang="en-US" dirty="0" err="1" smtClean="0"/>
              <a:t>Elec</a:t>
            </a:r>
            <a:r>
              <a:rPr lang="en-US" baseline="0" dirty="0" smtClean="0"/>
              <a:t> 28,197,951</a:t>
            </a:r>
          </a:p>
          <a:p>
            <a:r>
              <a:rPr lang="en-US" baseline="0" dirty="0" smtClean="0"/>
              <a:t>Gas 60,206,250</a:t>
            </a:r>
          </a:p>
          <a:p>
            <a:r>
              <a:rPr lang="en-US" baseline="0" dirty="0" smtClean="0"/>
              <a:t>CO2 25,147</a:t>
            </a:r>
          </a:p>
          <a:p>
            <a:r>
              <a:rPr lang="en-US" baseline="0" dirty="0" smtClean="0"/>
              <a:t>2010/11</a:t>
            </a:r>
          </a:p>
          <a:p>
            <a:r>
              <a:rPr lang="en-US" baseline="0" dirty="0" err="1" smtClean="0"/>
              <a:t>Elec</a:t>
            </a:r>
            <a:r>
              <a:rPr lang="en-US" baseline="0" dirty="0" smtClean="0"/>
              <a:t> 26,889,037</a:t>
            </a:r>
          </a:p>
          <a:p>
            <a:r>
              <a:rPr lang="en-US" baseline="0" dirty="0" smtClean="0"/>
              <a:t>Gas 64,715,578</a:t>
            </a:r>
          </a:p>
          <a:p>
            <a:r>
              <a:rPr lang="en-US" baseline="0" dirty="0" smtClean="0"/>
              <a:t>Co2 25051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65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A1BA03-82FA-4838-94CC-9C78D452E959}" type="slidenum">
              <a:rPr lang="en-GB"/>
              <a:pPr/>
              <a:t>7</a:t>
            </a:fld>
            <a:endParaRPr lang="en-GB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87026F-F87B-4C3E-A012-DEFAB0BC4577}" type="slidenum">
              <a:rPr lang="en-GB"/>
              <a:pPr/>
              <a:t>10</a:t>
            </a:fld>
            <a:endParaRPr lang="en-GB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2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28CE18-A0E9-4DFB-8A3C-F72DA7D526AE}" type="slidenum">
              <a:rPr lang="en-GB"/>
              <a:pPr/>
              <a:t>11</a:t>
            </a:fld>
            <a:endParaRPr lang="en-GB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0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405E5-8D88-8F45-953B-3A39AB6C472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630B2F-B4C0-A347-86D5-54A8F6CC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4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405E5-8D88-8F45-953B-3A39AB6C472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630B2F-B4C0-A347-86D5-54A8F6CC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0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405E5-8D88-8F45-953B-3A39AB6C472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630B2F-B4C0-A347-86D5-54A8F6CC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4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AA4F8-4333-43F1-9083-E9CFFAE900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81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405E5-8D88-8F45-953B-3A39AB6C472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630B2F-B4C0-A347-86D5-54A8F6CC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5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405E5-8D88-8F45-953B-3A39AB6C472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630B2F-B4C0-A347-86D5-54A8F6CC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405E5-8D88-8F45-953B-3A39AB6C472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630B2F-B4C0-A347-86D5-54A8F6CC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405E5-8D88-8F45-953B-3A39AB6C472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630B2F-B4C0-A347-86D5-54A8F6CC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5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405E5-8D88-8F45-953B-3A39AB6C472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630B2F-B4C0-A347-86D5-54A8F6CC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7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405E5-8D88-8F45-953B-3A39AB6C472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630B2F-B4C0-A347-86D5-54A8F6CC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405E5-8D88-8F45-953B-3A39AB6C472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630B2F-B4C0-A347-86D5-54A8F6CC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39" y="6141013"/>
            <a:ext cx="3095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63559"/>
            <a:ext cx="1753340" cy="958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64" y="5967537"/>
            <a:ext cx="1932111" cy="8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6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Jo.Hossell@York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2190" y="3522215"/>
            <a:ext cx="4931654" cy="1752600"/>
          </a:xfrm>
        </p:spPr>
        <p:txBody>
          <a:bodyPr/>
          <a:lstStyle/>
          <a:p>
            <a:r>
              <a:rPr lang="en-US" dirty="0" smtClean="0"/>
              <a:t>Jo </a:t>
            </a:r>
            <a:r>
              <a:rPr lang="en-US" dirty="0" err="1" smtClean="0"/>
              <a:t>Hossell</a:t>
            </a:r>
            <a:endParaRPr lang="en-US" dirty="0" smtClean="0"/>
          </a:p>
          <a:p>
            <a:r>
              <a:rPr lang="en-US" dirty="0" smtClean="0"/>
              <a:t>Departmental Energy Manager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42190" y="2130425"/>
            <a:ext cx="491601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B5E30"/>
                </a:solidFill>
                <a:latin typeface="Verdana" charset="0"/>
              </a:rPr>
              <a:t>Sustainability &amp; Carbon Management</a:t>
            </a:r>
            <a:endParaRPr lang="en-US" sz="3200" b="1" dirty="0">
              <a:solidFill>
                <a:srgbClr val="1B5E30"/>
              </a:solidFill>
              <a:latin typeface="Verdana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16457"/>
              </p:ext>
            </p:extLst>
          </p:nvPr>
        </p:nvGraphicFramePr>
        <p:xfrm>
          <a:off x="199563" y="115888"/>
          <a:ext cx="2879299" cy="566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103000" imgH="12753000" progId="AcroExch.Document.11">
                  <p:embed/>
                </p:oleObj>
              </mc:Choice>
              <mc:Fallback>
                <p:oleObj name="Acrobat Document" r:id="rId3" imgW="5103000" imgH="12753000" progId="AcroExch.Document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1338"/>
                      <a:stretch>
                        <a:fillRect/>
                      </a:stretch>
                    </p:blipFill>
                    <p:spPr bwMode="auto">
                      <a:xfrm>
                        <a:off x="199563" y="115888"/>
                        <a:ext cx="2879299" cy="566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808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88640"/>
            <a:ext cx="7770813" cy="1187399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1B5E30"/>
                </a:solidFill>
                <a:latin typeface="Verdana" charset="0"/>
              </a:rPr>
              <a:t>Energy Saving Measures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89920" y="1268760"/>
            <a:ext cx="4176713" cy="23034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</a:rPr>
              <a:t>LED House lights in Jack Lyons (32tCO</a:t>
            </a:r>
            <a:r>
              <a:rPr lang="en-GB" sz="2800" baseline="-25000" dirty="0" smtClean="0">
                <a:latin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</a:rPr>
              <a:t>)</a:t>
            </a:r>
            <a:endParaRPr lang="en-GB" sz="2800" baseline="-25000" dirty="0" smtClean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</a:rPr>
              <a:t>LED trial in Biology Glasshouses (5tCO</a:t>
            </a:r>
            <a:r>
              <a:rPr lang="en-GB" sz="2800" baseline="-25000" dirty="0" smtClean="0">
                <a:latin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</a:rPr>
              <a:t>)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9010" y="3068960"/>
            <a:ext cx="47525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425"/>
              </a:spcAft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Draught proofing (157tCO</a:t>
            </a:r>
            <a:r>
              <a:rPr lang="en-GB" sz="280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>
              <a:spcAft>
                <a:spcPts val="1425"/>
              </a:spcAft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Server replacement (10tCO</a:t>
            </a:r>
            <a:r>
              <a:rPr lang="en-GB" sz="280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>
              <a:spcAft>
                <a:spcPts val="1425"/>
              </a:spcAft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Student &amp; Staff campaigns (106tCO</a:t>
            </a:r>
            <a:r>
              <a:rPr lang="en-GB" sz="2800" b="1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in 2013</a:t>
            </a:r>
            <a:endParaRPr lang="en-GB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10" y="1255743"/>
            <a:ext cx="2952328" cy="178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28639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37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4094" y="266508"/>
            <a:ext cx="8229600" cy="1143000"/>
          </a:xfrm>
          <a:ln/>
        </p:spPr>
        <p:txBody>
          <a:bodyPr lIns="0" tIns="28224" rIns="0" bIns="0" anchor="ctr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1B5E30"/>
                </a:solidFill>
                <a:latin typeface="Verdana" charset="0"/>
              </a:rPr>
              <a:t>Importance of small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572" y="1412776"/>
            <a:ext cx="712879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16000" hangingPunct="1">
              <a:lnSpc>
                <a:spcPct val="100000"/>
              </a:lnSpc>
              <a:buFont typeface="Arial" pitchFamily="34" charset="0"/>
              <a:buChar char="•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Energy Use for 24/7 running</a:t>
            </a:r>
            <a:r>
              <a:rPr lang="en-GB" sz="3200" dirty="0" smtClean="0">
                <a:solidFill>
                  <a:srgbClr val="000000"/>
                </a:solidFill>
                <a:latin typeface="Calibri" charset="0"/>
              </a:rPr>
              <a:t>:</a:t>
            </a:r>
          </a:p>
          <a:p>
            <a:pPr indent="-216000" hangingPunct="1">
              <a:lnSpc>
                <a:spcPct val="100000"/>
              </a:lnSpc>
              <a:buFont typeface="Arial" pitchFamily="34" charset="0"/>
              <a:buChar char="•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endParaRPr lang="en-GB" sz="3200" dirty="0" smtClean="0">
              <a:solidFill>
                <a:srgbClr val="000000"/>
              </a:solidFill>
              <a:latin typeface="Calibri" charset="0"/>
            </a:endParaRPr>
          </a:p>
          <a:p>
            <a:pPr marL="698400" lvl="1" indent="-457200" hangingPunct="1">
              <a:lnSpc>
                <a:spcPct val="100000"/>
              </a:lnSpc>
              <a:buSzPct val="50000"/>
              <a:buFont typeface="Courier New" panose="02070309020205020404" pitchFamily="49" charset="0"/>
              <a:buChar char="o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5 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W = £4.50/year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(£22,000)  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e.g. Notebook power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supply</a:t>
            </a:r>
            <a:endParaRPr lang="en-GB" sz="2800" dirty="0">
              <a:solidFill>
                <a:srgbClr val="000000"/>
              </a:solidFill>
              <a:latin typeface="Calibri" charset="0"/>
            </a:endParaRPr>
          </a:p>
          <a:p>
            <a:pPr marL="698400" lvl="1" indent="-457200" hangingPunct="1">
              <a:lnSpc>
                <a:spcPct val="100000"/>
              </a:lnSpc>
              <a:buSzPct val="50000"/>
              <a:buFont typeface="Courier New" panose="02070309020205020404" pitchFamily="49" charset="0"/>
              <a:buChar char="o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15W  = £14/year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(£70,000) 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e.g. set top box (off)</a:t>
            </a:r>
          </a:p>
          <a:p>
            <a:pPr marL="698400" lvl="1" indent="-457200" hangingPunct="1">
              <a:lnSpc>
                <a:spcPct val="100000"/>
              </a:lnSpc>
              <a:buSzPct val="50000"/>
              <a:buFont typeface="Courier New" panose="02070309020205020404" pitchFamily="49" charset="0"/>
              <a:buChar char="o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25 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W = £22.00/Year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e.g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. microwave oven light</a:t>
            </a:r>
          </a:p>
          <a:p>
            <a:pPr marL="698400" lvl="1" indent="-457200" hangingPunct="1">
              <a:lnSpc>
                <a:spcPct val="100000"/>
              </a:lnSpc>
              <a:buSzPct val="50000"/>
              <a:buFont typeface="Courier New" panose="02070309020205020404" pitchFamily="49" charset="0"/>
              <a:buChar char="o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1kW 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= £900/year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e.g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. heater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endParaRPr lang="en-GB" dirty="0"/>
          </a:p>
        </p:txBody>
      </p:sp>
      <p:pic>
        <p:nvPicPr>
          <p:cNvPr id="4" name="Picture 3" descr="Laptop-Char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2420888"/>
            <a:ext cx="1324744" cy="1324744"/>
          </a:xfrm>
          <a:prstGeom prst="rect">
            <a:avLst/>
          </a:prstGeom>
        </p:spPr>
      </p:pic>
      <p:pic>
        <p:nvPicPr>
          <p:cNvPr id="5" name="Picture 4" descr="ipad adap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2928" y="4509120"/>
            <a:ext cx="1296144" cy="10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50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SALIX funding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Network PC power Management</a:t>
            </a:r>
          </a:p>
          <a:p>
            <a:r>
              <a:rPr lang="en-GB" dirty="0" smtClean="0"/>
              <a:t>Free Cooling/Evaporative Cooling</a:t>
            </a:r>
          </a:p>
          <a:p>
            <a:r>
              <a:rPr lang="en-GB" dirty="0" smtClean="0"/>
              <a:t>Energy Efficient File Storage Replacement</a:t>
            </a:r>
          </a:p>
          <a:p>
            <a:r>
              <a:rPr lang="en-GB" dirty="0" smtClean="0"/>
              <a:t>LED monitors</a:t>
            </a:r>
          </a:p>
          <a:p>
            <a:r>
              <a:rPr lang="en-GB" dirty="0" smtClean="0"/>
              <a:t>Server replacement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10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SALIX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Present energy usage (kWh) – measured if possible – power monitors available</a:t>
            </a:r>
          </a:p>
          <a:p>
            <a:r>
              <a:rPr lang="en-GB" dirty="0" smtClean="0"/>
              <a:t>Hours of use</a:t>
            </a:r>
          </a:p>
          <a:p>
            <a:r>
              <a:rPr lang="en-GB" dirty="0" smtClean="0"/>
              <a:t>Future energy usage (kWh)</a:t>
            </a:r>
          </a:p>
          <a:p>
            <a:r>
              <a:rPr lang="en-GB" dirty="0" smtClean="0"/>
              <a:t>Hours of use</a:t>
            </a:r>
          </a:p>
          <a:p>
            <a:r>
              <a:rPr lang="en-GB" dirty="0" smtClean="0"/>
              <a:t>Cost of new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95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you can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Ideas for new technology</a:t>
            </a:r>
          </a:p>
          <a:p>
            <a:r>
              <a:rPr lang="en-GB" dirty="0" smtClean="0"/>
              <a:t>Tell us when you are saving energy:</a:t>
            </a:r>
          </a:p>
          <a:p>
            <a:pPr lvl="1"/>
            <a:r>
              <a:rPr lang="en-GB" dirty="0" smtClean="0"/>
              <a:t>Significant new purchases</a:t>
            </a:r>
          </a:p>
          <a:p>
            <a:pPr lvl="1"/>
            <a:r>
              <a:rPr lang="en-GB" dirty="0" smtClean="0"/>
              <a:t>Centralising departmental servers</a:t>
            </a:r>
          </a:p>
          <a:p>
            <a:pPr lvl="2"/>
            <a:r>
              <a:rPr lang="en-GB" dirty="0" smtClean="0"/>
              <a:t>Reducing server numbers</a:t>
            </a:r>
          </a:p>
          <a:p>
            <a:pPr lvl="2"/>
            <a:r>
              <a:rPr lang="en-GB" dirty="0" smtClean="0"/>
              <a:t>Changing requirement for room cooling</a:t>
            </a:r>
          </a:p>
          <a:p>
            <a:pPr lvl="1"/>
            <a:r>
              <a:rPr lang="en-GB" dirty="0" smtClean="0"/>
              <a:t>Installing power management</a:t>
            </a:r>
          </a:p>
          <a:p>
            <a:pPr lvl="1"/>
            <a:r>
              <a:rPr lang="en-GB" dirty="0" smtClean="0"/>
              <a:t>Encouraging users to make use of energy saving technology (YPP, IT instead of paper, VDS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5968" y="1143604"/>
            <a:ext cx="2416368" cy="33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8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Jo.Hossell@York.ac.uk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Tel: 4126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44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779838"/>
            <a:ext cx="251936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0"/>
            <a:ext cx="1584325" cy="152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225" y="5283200"/>
            <a:ext cx="2200275" cy="137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2879725"/>
            <a:ext cx="1619250" cy="207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57200" y="274638"/>
            <a:ext cx="8229600" cy="584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>
                <a:solidFill>
                  <a:srgbClr val="000000"/>
                </a:solidFill>
                <a:latin typeface="Impact" pitchFamily="32" charset="0"/>
              </a:rPr>
              <a:t>			  </a:t>
            </a:r>
            <a:r>
              <a:rPr lang="en-GB" sz="4000" dirty="0">
                <a:solidFill>
                  <a:srgbClr val="004A4A"/>
                </a:solidFill>
                <a:latin typeface="Impact" pitchFamily="32" charset="0"/>
              </a:rPr>
              <a:t>Sustainability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813" y="5580063"/>
            <a:ext cx="16192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59450" y="179388"/>
            <a:ext cx="32131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3600450"/>
            <a:ext cx="900112" cy="270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9813" y="4319588"/>
            <a:ext cx="28797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4563" y="5400675"/>
            <a:ext cx="1725612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12" cstate="print"/>
          <a:srcRect l="34813"/>
          <a:stretch>
            <a:fillRect/>
          </a:stretch>
        </p:blipFill>
        <p:spPr bwMode="auto">
          <a:xfrm>
            <a:off x="2339975" y="179388"/>
            <a:ext cx="1738313" cy="234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650" y="1979613"/>
            <a:ext cx="865188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4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94175" y="1439863"/>
            <a:ext cx="156527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5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9813" y="2519363"/>
            <a:ext cx="2611437" cy="180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6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5040313"/>
            <a:ext cx="1897062" cy="143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7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80288" y="5330825"/>
            <a:ext cx="1584325" cy="152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8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4463" y="174625"/>
            <a:ext cx="1655762" cy="162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9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2088" y="3240088"/>
            <a:ext cx="1247775" cy="151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2579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3700" y="1584936"/>
            <a:ext cx="8426450" cy="4601343"/>
          </a:xfrm>
        </p:spPr>
        <p:txBody>
          <a:bodyPr lIns="0" tIns="24695" rIns="0" bIns="0">
            <a:normAutofit/>
          </a:bodyPr>
          <a:lstStyle/>
          <a:p>
            <a:pPr marL="431800" indent="-323850" eaLnBrk="1" hangingPunct="1">
              <a:spcBef>
                <a:spcPts val="650"/>
              </a:spcBef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dirty="0" smtClean="0">
                <a:latin typeface="Verdana"/>
                <a:cs typeface="Verdana"/>
              </a:rPr>
              <a:t>CO</a:t>
            </a:r>
            <a:r>
              <a:rPr lang="en-US" sz="1800" baseline="-33000" dirty="0" smtClean="0">
                <a:latin typeface="Verdana"/>
                <a:cs typeface="Verdana"/>
              </a:rPr>
              <a:t>2</a:t>
            </a:r>
            <a:r>
              <a:rPr lang="en-US" sz="1800" dirty="0" smtClean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management plan - HEFCE funding requires 43% reduction in CO2 by 2020 </a:t>
            </a:r>
          </a:p>
          <a:p>
            <a:pPr marL="431800" indent="-323850">
              <a:spcBef>
                <a:spcPts val="650"/>
              </a:spcBef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dirty="0">
                <a:latin typeface="Verdana"/>
                <a:cs typeface="Verdana"/>
              </a:rPr>
              <a:t>Carbon Reduction Commitment</a:t>
            </a:r>
          </a:p>
          <a:p>
            <a:pPr marL="431800" indent="-323850">
              <a:spcBef>
                <a:spcPts val="650"/>
              </a:spcBef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dirty="0" smtClean="0">
                <a:latin typeface="Verdana"/>
                <a:cs typeface="Verdana"/>
              </a:rPr>
              <a:t>DECs – Display Energy Certificates</a:t>
            </a:r>
            <a:endParaRPr lang="en-US" sz="1800" dirty="0">
              <a:latin typeface="Verdana"/>
              <a:cs typeface="Verdana"/>
            </a:endParaRPr>
          </a:p>
          <a:p>
            <a:pPr marL="431800" indent="-323850">
              <a:spcBef>
                <a:spcPts val="650"/>
              </a:spcBef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dirty="0">
                <a:latin typeface="Verdana"/>
                <a:cs typeface="Verdana"/>
              </a:rPr>
              <a:t>Energy prices</a:t>
            </a:r>
          </a:p>
          <a:p>
            <a:pPr marL="431800" indent="-323850">
              <a:spcBef>
                <a:spcPts val="650"/>
              </a:spcBef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dirty="0">
                <a:latin typeface="Verdana"/>
                <a:cs typeface="Verdana"/>
              </a:rPr>
              <a:t>Planning Permission (10% </a:t>
            </a:r>
            <a:r>
              <a:rPr lang="en-US" sz="1800" dirty="0" smtClean="0">
                <a:latin typeface="Verdana"/>
                <a:cs typeface="Verdana"/>
              </a:rPr>
              <a:t>Renewable/savings)</a:t>
            </a:r>
            <a:endParaRPr lang="en-US" sz="1800" dirty="0">
              <a:latin typeface="Verdana"/>
              <a:cs typeface="Verdana"/>
            </a:endParaRPr>
          </a:p>
          <a:p>
            <a:pPr marL="431800" indent="-323850">
              <a:spcBef>
                <a:spcPts val="650"/>
              </a:spcBef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dirty="0">
                <a:latin typeface="Verdana"/>
                <a:cs typeface="Verdana"/>
              </a:rPr>
              <a:t>Recycling incentives</a:t>
            </a:r>
          </a:p>
          <a:p>
            <a:pPr marL="431800" indent="-323850">
              <a:spcBef>
                <a:spcPts val="650"/>
              </a:spcBef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dirty="0">
                <a:latin typeface="Verdana"/>
                <a:cs typeface="Verdana"/>
              </a:rPr>
              <a:t>Sustainability </a:t>
            </a:r>
            <a:r>
              <a:rPr lang="en-US" sz="1800" dirty="0" smtClean="0">
                <a:latin typeface="Verdana"/>
                <a:cs typeface="Verdana"/>
              </a:rPr>
              <a:t>credentials for students/researchers</a:t>
            </a:r>
            <a:endParaRPr lang="en-US" sz="1800" dirty="0">
              <a:latin typeface="Verdana"/>
              <a:cs typeface="Verdana"/>
            </a:endParaRPr>
          </a:p>
        </p:txBody>
      </p:sp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1953" y="2136711"/>
            <a:ext cx="2661742" cy="2028088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0550" y="253008"/>
            <a:ext cx="8229600" cy="1143000"/>
          </a:xfrm>
        </p:spPr>
        <p:txBody>
          <a:bodyPr lIns="0" tIns="35280" rIns="0" bIns="0" anchor="ctr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1B5E30"/>
                </a:solidFill>
                <a:latin typeface="Verdana" charset="0"/>
              </a:rPr>
              <a:t>The Drivers of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763986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1649" y="260648"/>
            <a:ext cx="8229600" cy="114300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1B5E30"/>
                </a:solidFill>
                <a:latin typeface="Verdana" charset="0"/>
              </a:rPr>
              <a:t>University Energy Usage 2012/13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8787" indent="-2160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Gas usage: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95 Million kWh </a:t>
            </a:r>
            <a:endParaRPr lang="en-US" sz="3200" dirty="0">
              <a:solidFill>
                <a:srgbClr val="000000"/>
              </a:solidFill>
              <a:latin typeface="Calibri" charset="0"/>
            </a:endParaRPr>
          </a:p>
          <a:p>
            <a:pPr marL="915987" lvl="2" indent="-216000">
              <a:spcBef>
                <a:spcPts val="638"/>
              </a:spcBef>
              <a:spcAft>
                <a:spcPts val="1425"/>
              </a:spcAft>
              <a:buSzPct val="50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Equivalent to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~6,400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homes</a:t>
            </a:r>
          </a:p>
          <a:p>
            <a:pPr marL="458787" indent="-216000">
              <a:spcBef>
                <a:spcPts val="638"/>
              </a:spcBef>
              <a:spcAft>
                <a:spcPts val="1425"/>
              </a:spcAft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Electricity usage: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34 Million kWh </a:t>
            </a:r>
            <a:endParaRPr lang="en-US" sz="3200" dirty="0">
              <a:solidFill>
                <a:srgbClr val="000000"/>
              </a:solidFill>
              <a:latin typeface="Calibri" charset="0"/>
            </a:endParaRPr>
          </a:p>
          <a:p>
            <a:pPr marL="915987" lvl="2" indent="-216000">
              <a:spcBef>
                <a:spcPts val="638"/>
              </a:spcBef>
              <a:spcAft>
                <a:spcPts val="1425"/>
              </a:spcAft>
              <a:buSzPct val="50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Equivalent to ~8,200 homes</a:t>
            </a:r>
          </a:p>
          <a:p>
            <a:pPr marL="458787" indent="-216000">
              <a:spcBef>
                <a:spcPts val="638"/>
              </a:spcBef>
              <a:spcAft>
                <a:spcPts val="1425"/>
              </a:spcAft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Carbon emissions: 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24,714 </a:t>
            </a:r>
            <a:r>
              <a:rPr lang="en-US" sz="3200" dirty="0" err="1">
                <a:solidFill>
                  <a:srgbClr val="000000"/>
                </a:solidFill>
                <a:latin typeface="Calibri" charset="0"/>
              </a:rPr>
              <a:t>tonnes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 CO2</a:t>
            </a:r>
          </a:p>
          <a:p>
            <a:pPr marL="915987" lvl="2" indent="-216000">
              <a:spcBef>
                <a:spcPts val="638"/>
              </a:spcBef>
              <a:spcAft>
                <a:spcPts val="1425"/>
              </a:spcAft>
              <a:buSzPct val="50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Equivalent to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2,250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individuals</a:t>
            </a:r>
          </a:p>
          <a:p>
            <a:pPr marL="342900" indent="-341313"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44824"/>
            <a:ext cx="1766887" cy="1654175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</p:pic>
      <p:sp>
        <p:nvSpPr>
          <p:cNvPr id="2" name="Down Arrow 1"/>
          <p:cNvSpPr/>
          <p:nvPr/>
        </p:nvSpPr>
        <p:spPr bwMode="auto">
          <a:xfrm flipV="1">
            <a:off x="5592265" y="1636222"/>
            <a:ext cx="216024" cy="49663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7507671" y="4631429"/>
            <a:ext cx="216024" cy="50405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6624228" y="3176971"/>
            <a:ext cx="216024" cy="50405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38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200" dirty="0">
                <a:solidFill>
                  <a:srgbClr val="1B5E30"/>
                </a:solidFill>
                <a:latin typeface="Verdana" charset="0"/>
              </a:rPr>
              <a:t>Embedding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uFillTx/>
              </a:rPr>
              <a:t>Part of the University Plan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GB" dirty="0" smtClean="0">
                <a:uFillTx/>
              </a:rPr>
              <a:t>Objectives</a:t>
            </a:r>
            <a:endParaRPr lang="en-GB" dirty="0" smtClean="0"/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GB" dirty="0" smtClean="0">
                <a:uFillTx/>
              </a:rPr>
              <a:t>Strategy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GB" dirty="0" smtClean="0">
                <a:uFillTx/>
              </a:rPr>
              <a:t>Sustainability Action Plan</a:t>
            </a:r>
          </a:p>
          <a:p>
            <a:endParaRPr lang="en-GB" dirty="0" smtClean="0">
              <a:uFillTx/>
            </a:endParaRPr>
          </a:p>
          <a:p>
            <a:endParaRPr lang="en-GB" dirty="0">
              <a:uFillTx/>
            </a:endParaRPr>
          </a:p>
          <a:p>
            <a:endParaRPr lang="en-GB" dirty="0"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484784"/>
            <a:ext cx="2768600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33056"/>
            <a:ext cx="7344816" cy="20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1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1B5E30"/>
                </a:solidFill>
                <a:latin typeface="Verdana" charset="0"/>
              </a:rPr>
              <a:t>Sustainable</a:t>
            </a:r>
            <a:r>
              <a:rPr lang="en-GB" sz="3200" dirty="0" smtClean="0"/>
              <a:t> </a:t>
            </a:r>
            <a:r>
              <a:rPr lang="en-GB" sz="3200" dirty="0">
                <a:solidFill>
                  <a:srgbClr val="1B5E30"/>
                </a:solidFill>
                <a:latin typeface="Verdana" charset="0"/>
              </a:rPr>
              <a:t>Operation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7585" y="4527976"/>
            <a:ext cx="4357360" cy="1800200"/>
          </a:xfrm>
        </p:spPr>
        <p:txBody>
          <a:bodyPr>
            <a:norm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GB" sz="1800" dirty="0">
                <a:latin typeface="Verdana" charset="0"/>
              </a:rPr>
              <a:t>800kW Biomass Boiler</a:t>
            </a:r>
          </a:p>
          <a:p>
            <a:pPr marL="0" lvl="1">
              <a:buFont typeface="Arial" pitchFamily="34" charset="0"/>
              <a:buChar char="•"/>
            </a:pPr>
            <a:r>
              <a:rPr lang="en-GB" sz="1800" dirty="0">
                <a:latin typeface="Verdana" charset="0"/>
              </a:rPr>
              <a:t>Locally sourced &amp; processed </a:t>
            </a:r>
            <a:r>
              <a:rPr lang="en-GB" sz="1800" dirty="0" smtClean="0">
                <a:latin typeface="Verdana" charset="0"/>
              </a:rPr>
              <a:t>      	woodchip</a:t>
            </a:r>
            <a:endParaRPr lang="en-GB" sz="1800" dirty="0">
              <a:latin typeface="Verdana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GB" sz="1800" dirty="0">
                <a:latin typeface="Verdana" charset="0"/>
              </a:rPr>
              <a:t>CO2 savings 1374tonnes/year </a:t>
            </a:r>
          </a:p>
        </p:txBody>
      </p:sp>
      <p:pic>
        <p:nvPicPr>
          <p:cNvPr id="5" name="Picture 4" descr="DSCN0704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4829" y="1654680"/>
            <a:ext cx="3395667" cy="2350925"/>
          </a:xfrm>
          <a:prstGeom prst="rect">
            <a:avLst/>
          </a:prstGeom>
        </p:spPr>
      </p:pic>
      <p:pic>
        <p:nvPicPr>
          <p:cNvPr id="6" name="Content Placeholder 5" descr="MediaCity_CHP_7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54945" y="2973233"/>
            <a:ext cx="4038600" cy="269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1268760"/>
            <a:ext cx="56886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>
                <a:latin typeface="Verdana" charset="0"/>
              </a:rPr>
              <a:t>Two</a:t>
            </a:r>
            <a:r>
              <a:rPr lang="en-GB" sz="2400" dirty="0" smtClean="0"/>
              <a:t> </a:t>
            </a:r>
            <a:r>
              <a:rPr lang="en-GB" dirty="0">
                <a:latin typeface="Verdana" charset="0"/>
              </a:rPr>
              <a:t>new gas 1.5 MWCHPs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Verdana" charset="0"/>
              </a:rPr>
              <a:t>Combined </a:t>
            </a:r>
            <a:r>
              <a:rPr lang="en-GB" dirty="0">
                <a:latin typeface="Verdana" charset="0"/>
              </a:rPr>
              <a:t>Heat and Power </a:t>
            </a:r>
            <a:r>
              <a:rPr lang="en-GB" dirty="0" smtClean="0">
                <a:latin typeface="Verdana" charset="0"/>
              </a:rPr>
              <a:t>production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Verdana" charset="0"/>
              </a:rPr>
              <a:t>Saves </a:t>
            </a:r>
            <a:r>
              <a:rPr lang="en-GB" dirty="0">
                <a:latin typeface="Verdana" charset="0"/>
              </a:rPr>
              <a:t>6000 tonnes CO2 per </a:t>
            </a:r>
            <a:r>
              <a:rPr lang="en-GB" dirty="0" smtClean="0">
                <a:latin typeface="Verdana" charset="0"/>
              </a:rPr>
              <a:t>year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Verdana" charset="0"/>
              </a:rPr>
              <a:t>Equivalent </a:t>
            </a:r>
            <a:r>
              <a:rPr lang="en-GB" dirty="0">
                <a:latin typeface="Verdana" charset="0"/>
              </a:rPr>
              <a:t>to 920 students, 44 music festivals or 6 return flights between London and New York!</a:t>
            </a:r>
          </a:p>
        </p:txBody>
      </p:sp>
    </p:spTree>
    <p:extLst>
      <p:ext uri="{BB962C8B-B14F-4D97-AF65-F5344CB8AC3E}">
        <p14:creationId xmlns:p14="http://schemas.microsoft.com/office/powerpoint/2010/main" val="794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119786"/>
            <a:ext cx="5482952" cy="21602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New CHPs produce 50% of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electricity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4318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Additional heat provided to district heating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61977" y="274638"/>
            <a:ext cx="8228013" cy="8501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1B5E30"/>
                </a:solidFill>
                <a:latin typeface="Verdana" charset="0"/>
                <a:ea typeface="+mj-ea"/>
                <a:cs typeface="+mj-cs"/>
              </a:rPr>
              <a:t>Benefits of onsite generation</a:t>
            </a:r>
          </a:p>
        </p:txBody>
      </p:sp>
      <p:pic>
        <p:nvPicPr>
          <p:cNvPr id="13318" name="Picture 6" descr="C:\Documents and Settings\jh639\Local Settings\Temporary Internet Files\Content.IE5\Q4F06YNV\MP9004019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205786"/>
            <a:ext cx="2749838" cy="21684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3374201"/>
            <a:ext cx="8424936" cy="301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Extension of district heating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&amp; removal of local hot water tanks</a:t>
            </a:r>
            <a:endParaRPr lang="en-US" sz="3200" dirty="0">
              <a:solidFill>
                <a:srgbClr val="000000"/>
              </a:solidFill>
              <a:latin typeface="Calibri" charset="0"/>
            </a:endParaRPr>
          </a:p>
          <a:p>
            <a:pPr marL="4318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Potential to use excess heat to provide cooling!</a:t>
            </a:r>
          </a:p>
          <a:p>
            <a:pPr marL="4318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Reviewing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other sources of on-site renewables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33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55576" y="47162"/>
            <a:ext cx="6984776" cy="93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002A6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Verdana" pitchFamily="34" charset="0"/>
              </a:defRPr>
            </a:lvl9pPr>
          </a:lstStyle>
          <a:p>
            <a:pPr marL="0" marR="0" lvl="0" indent="0" algn="ctr" eaLnBrk="1" fontAlgn="base" hangingPunct="1">
              <a:spcAft>
                <a:spcPct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200" dirty="0">
                <a:solidFill>
                  <a:srgbClr val="1B5E30"/>
                </a:solidFill>
                <a:latin typeface="Verdana" charset="0"/>
              </a:rPr>
              <a:t>Carbon emissions per student &amp; staff FTE and m</a:t>
            </a:r>
            <a:r>
              <a:rPr lang="en-GB" sz="3200" baseline="30000" dirty="0">
                <a:solidFill>
                  <a:srgbClr val="1B5E30"/>
                </a:solidFill>
                <a:latin typeface="Verdana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9992" y="173216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36% reduction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727684" y="453701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34% reduction</a:t>
            </a:r>
            <a:endParaRPr lang="en-GB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765224"/>
              </p:ext>
            </p:extLst>
          </p:nvPr>
        </p:nvGraphicFramePr>
        <p:xfrm>
          <a:off x="2093551" y="1038178"/>
          <a:ext cx="365385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528486"/>
              </p:ext>
            </p:extLst>
          </p:nvPr>
        </p:nvGraphicFramePr>
        <p:xfrm>
          <a:off x="5076056" y="3501008"/>
          <a:ext cx="36724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84168" y="41605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17% reduction</a:t>
            </a:r>
            <a:endParaRPr lang="en-GB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165569"/>
              </p:ext>
            </p:extLst>
          </p:nvPr>
        </p:nvGraphicFramePr>
        <p:xfrm>
          <a:off x="323528" y="3425539"/>
          <a:ext cx="35969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11" y="770276"/>
            <a:ext cx="21621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1B5E30"/>
                </a:solidFill>
                <a:latin typeface="Verdana" charset="0"/>
              </a:rPr>
              <a:t>Environmental Footprint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101" y="1382836"/>
            <a:ext cx="4037013" cy="45243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70"/>
              </a:spcAft>
            </a:pPr>
            <a:r>
              <a:rPr lang="en-GB" dirty="0">
                <a:latin typeface="Calibri" panose="020F0502020204030204" pitchFamily="34" charset="0"/>
              </a:rPr>
              <a:t>LED street lighting</a:t>
            </a:r>
          </a:p>
          <a:p>
            <a:pPr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</a:rPr>
              <a:t>Sustainable, local &amp; seasonal f</a:t>
            </a:r>
            <a:r>
              <a:rPr lang="en-GB" dirty="0" smtClean="0">
                <a:latin typeface="Calibri" panose="020F0502020204030204" pitchFamily="34" charset="0"/>
              </a:rPr>
              <a:t>ood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Encouraging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cycling, walking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&amp; bus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travel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spcAft>
                <a:spcPts val="670"/>
              </a:spcAft>
            </a:pPr>
            <a:r>
              <a:rPr lang="en-GB" dirty="0" err="1">
                <a:latin typeface="Calibri" panose="020F0502020204030204" pitchFamily="34" charset="0"/>
              </a:rPr>
              <a:t>Fairtrade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Campus</a:t>
            </a:r>
            <a:endParaRPr lang="en-GB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70"/>
              </a:spcAft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Green Flag Award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7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National Awards for Travel &amp;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Parking &amp; Waste Management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44" y="3933056"/>
            <a:ext cx="3082032" cy="2247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628800"/>
            <a:ext cx="367240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19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489</Words>
  <Application>Microsoft Office PowerPoint</Application>
  <PresentationFormat>On-screen Show (4:3)</PresentationFormat>
  <Paragraphs>115</Paragraphs>
  <Slides>15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 Unicode MS</vt:lpstr>
      <vt:lpstr>Arial</vt:lpstr>
      <vt:lpstr>Calibri</vt:lpstr>
      <vt:lpstr>Courier New</vt:lpstr>
      <vt:lpstr>Impact</vt:lpstr>
      <vt:lpstr>Times New Roman</vt:lpstr>
      <vt:lpstr>Verdana</vt:lpstr>
      <vt:lpstr>Wingdings</vt:lpstr>
      <vt:lpstr>Office Theme</vt:lpstr>
      <vt:lpstr>Acrobat Document</vt:lpstr>
      <vt:lpstr>Sustainability &amp; Carbon Management</vt:lpstr>
      <vt:lpstr>PowerPoint Presentation</vt:lpstr>
      <vt:lpstr>The Drivers of Sustainability</vt:lpstr>
      <vt:lpstr>University Energy Usage 2012/13</vt:lpstr>
      <vt:lpstr>Embedding Sustainability</vt:lpstr>
      <vt:lpstr>Sustainable Operation</vt:lpstr>
      <vt:lpstr>PowerPoint Presentation</vt:lpstr>
      <vt:lpstr>PowerPoint Presentation</vt:lpstr>
      <vt:lpstr>Environmental Footprint</vt:lpstr>
      <vt:lpstr>Energy Saving Measures</vt:lpstr>
      <vt:lpstr>Importance of small steps</vt:lpstr>
      <vt:lpstr>SALIX funding options</vt:lpstr>
      <vt:lpstr>SALIX requirements</vt:lpstr>
      <vt:lpstr>How you can help?</vt:lpstr>
      <vt:lpstr>Contact Details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Matthew Badham</cp:lastModifiedBy>
  <cp:revision>18</cp:revision>
  <dcterms:created xsi:type="dcterms:W3CDTF">2014-09-30T20:59:25Z</dcterms:created>
  <dcterms:modified xsi:type="dcterms:W3CDTF">2016-04-11T16:26:29Z</dcterms:modified>
</cp:coreProperties>
</file>