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18"/>
  </p:notesMasterIdLst>
  <p:handoutMasterIdLst>
    <p:handoutMasterId r:id="rId19"/>
  </p:handoutMasterIdLst>
  <p:sldIdLst>
    <p:sldId id="300" r:id="rId3"/>
    <p:sldId id="347" r:id="rId4"/>
    <p:sldId id="336" r:id="rId5"/>
    <p:sldId id="335" r:id="rId6"/>
    <p:sldId id="307" r:id="rId7"/>
    <p:sldId id="340" r:id="rId8"/>
    <p:sldId id="306" r:id="rId9"/>
    <p:sldId id="345" r:id="rId10"/>
    <p:sldId id="341" r:id="rId11"/>
    <p:sldId id="310" r:id="rId12"/>
    <p:sldId id="343" r:id="rId13"/>
    <p:sldId id="342" r:id="rId14"/>
    <p:sldId id="344" r:id="rId15"/>
    <p:sldId id="346" r:id="rId16"/>
    <p:sldId id="32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F3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3" autoAdjust="0"/>
    <p:restoredTop sz="82222" autoAdjust="0"/>
  </p:normalViewPr>
  <p:slideViewPr>
    <p:cSldViewPr snapToGrid="0">
      <p:cViewPr varScale="1">
        <p:scale>
          <a:sx n="82" d="100"/>
          <a:sy n="82" d="100"/>
        </p:scale>
        <p:origin x="312" y="6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5EED18-1AD3-F5D8-B68F-B8161631C1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B5948F8-21BB-27DD-D097-7F87EE242A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67AF78-931C-4193-8EF4-C2F81960C73A}" type="datetimeFigureOut">
              <a:rPr lang="en-GB" smtClean="0"/>
              <a:t>11/07/2022</a:t>
            </a:fld>
            <a:endParaRPr lang="en-GB"/>
          </a:p>
        </p:txBody>
      </p:sp>
      <p:sp>
        <p:nvSpPr>
          <p:cNvPr id="4" name="Footer Placeholder 3">
            <a:extLst>
              <a:ext uri="{FF2B5EF4-FFF2-40B4-BE49-F238E27FC236}">
                <a16:creationId xmlns:a16="http://schemas.microsoft.com/office/drawing/2014/main" id="{2738C21B-C372-235D-BD27-0BAA91595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09E1EE4-2131-207D-B913-E3ED2E53D4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C6212E-9914-432A-A0BB-70222FB84559}" type="slidenum">
              <a:rPr lang="en-GB" smtClean="0"/>
              <a:t>‹#›</a:t>
            </a:fld>
            <a:endParaRPr lang="en-GB"/>
          </a:p>
        </p:txBody>
      </p:sp>
    </p:spTree>
    <p:extLst>
      <p:ext uri="{BB962C8B-B14F-4D97-AF65-F5344CB8AC3E}">
        <p14:creationId xmlns:p14="http://schemas.microsoft.com/office/powerpoint/2010/main" val="4259597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C78C3-D36B-450D-A8BC-208C56FAD530}" type="datetimeFigureOut">
              <a:rPr lang="en-GB" smtClean="0"/>
              <a:t>11/07/2022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E9CB83-ADF4-4588-B4EB-3261C8944835}" type="slidenum">
              <a:rPr lang="en-GB" smtClean="0"/>
              <a:t>‹#›</a:t>
            </a:fld>
            <a:endParaRPr lang="en-GB"/>
          </a:p>
        </p:txBody>
      </p:sp>
    </p:spTree>
    <p:extLst>
      <p:ext uri="{BB962C8B-B14F-4D97-AF65-F5344CB8AC3E}">
        <p14:creationId xmlns:p14="http://schemas.microsoft.com/office/powerpoint/2010/main" val="1918312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I am Emre Deniz. I am a final year PhD student in the Psychology in Education Research Centre, at the University of York. I am also a member of Child and Adolescent Neurodevelopmental Diversity Research group supervised by Dr Umar Toseeb. In CANDY Lab, our main research interest lay around, play skills, sibling relationships, mental health, and wellbeing in autistic children and adolescents. Today, I am going to present one of our latest studies in which we tested the indirect effects of sibling bullying on the mental health and wellbeing of autistic adolescents. To the best of our knowledge, this is the first study in reporting the mediator role of self-esteem in this association.</a:t>
            </a:r>
          </a:p>
        </p:txBody>
      </p:sp>
      <p:sp>
        <p:nvSpPr>
          <p:cNvPr id="4" name="Slide Number Placeholder 3"/>
          <p:cNvSpPr>
            <a:spLocks noGrp="1"/>
          </p:cNvSpPr>
          <p:nvPr>
            <p:ph type="sldNum" sz="quarter" idx="5"/>
          </p:nvPr>
        </p:nvSpPr>
        <p:spPr/>
        <p:txBody>
          <a:bodyPr/>
          <a:lstStyle/>
          <a:p>
            <a:fld id="{53E9CB83-ADF4-4588-B4EB-3261C8944835}" type="slidenum">
              <a:rPr lang="en-GB" smtClean="0"/>
              <a:t>1</a:t>
            </a:fld>
            <a:endParaRPr lang="en-GB"/>
          </a:p>
        </p:txBody>
      </p:sp>
    </p:spTree>
    <p:extLst>
      <p:ext uri="{BB962C8B-B14F-4D97-AF65-F5344CB8AC3E}">
        <p14:creationId xmlns:p14="http://schemas.microsoft.com/office/powerpoint/2010/main" val="2686905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457200">
              <a:lnSpc>
                <a:spcPct val="150000"/>
              </a:lnSpc>
              <a:spcBef>
                <a:spcPts val="0"/>
              </a:spcBef>
              <a:spcAft>
                <a:spcPts val="0"/>
              </a:spcAft>
              <a:buFont typeface="+mj-lt"/>
              <a:buAutoNum type="arabicPeriod"/>
            </a:pPr>
            <a:r>
              <a:rPr lang="en-GB" sz="1200" dirty="0">
                <a:effectLst/>
                <a:ea typeface="Cambria" panose="02040503050406030204" pitchFamily="18" charset="0"/>
              </a:rPr>
              <a:t>Although the literature suggests a link between sibling bullying and self-esteem, sibling bullying and mental health, and self-esteem and mental health, the evidence on the longitudinal associations between sibling bullying, self-esteem, and mental health and wellbeing in autistic adolescents is limited. The current study, therefore, aims </a:t>
            </a:r>
          </a:p>
          <a:p>
            <a:pPr marL="457200" marR="0" indent="-457200">
              <a:lnSpc>
                <a:spcPct val="150000"/>
              </a:lnSpc>
              <a:spcBef>
                <a:spcPts val="0"/>
              </a:spcBef>
              <a:spcAft>
                <a:spcPts val="0"/>
              </a:spcAft>
              <a:buFont typeface="+mj-lt"/>
              <a:buAutoNum type="arabicPeriod"/>
            </a:pPr>
            <a:r>
              <a:rPr lang="en-GB" sz="1200" dirty="0">
                <a:effectLst/>
                <a:ea typeface="Cambria" panose="02040503050406030204" pitchFamily="18" charset="0"/>
              </a:rPr>
              <a:t>to investigate w</a:t>
            </a:r>
            <a:r>
              <a:rPr lang="en-GB" sz="1200" dirty="0">
                <a:solidFill>
                  <a:schemeClr val="tx1"/>
                </a:solidFill>
                <a:effectLst/>
                <a:latin typeface="Arial" panose="020B0604020202020204" pitchFamily="34" charset="0"/>
                <a:ea typeface="Cambria" panose="02040503050406030204" pitchFamily="18" charset="0"/>
                <a:cs typeface="Arial" panose="020B0604020202020204" pitchFamily="34" charset="0"/>
              </a:rPr>
              <a:t>hether sibling bullying in early adolescence is associated with positive and negative mental health in late adolescence. </a:t>
            </a:r>
          </a:p>
          <a:p>
            <a:pPr marL="457200" marR="0" indent="-457200">
              <a:lnSpc>
                <a:spcPct val="150000"/>
              </a:lnSpc>
              <a:spcBef>
                <a:spcPts val="0"/>
              </a:spcBef>
              <a:spcAft>
                <a:spcPts val="0"/>
              </a:spcAft>
              <a:buFont typeface="+mj-lt"/>
              <a:buAutoNum type="arabicPeriod"/>
            </a:pPr>
            <a:r>
              <a:rPr lang="en-GB" sz="1200" dirty="0">
                <a:effectLst/>
                <a:ea typeface="Cambria" panose="02040503050406030204" pitchFamily="18" charset="0"/>
              </a:rPr>
              <a:t>to investigate</a:t>
            </a:r>
            <a:r>
              <a:rPr lang="en-GB" sz="1200" dirty="0">
                <a:solidFill>
                  <a:schemeClr val="tx1"/>
                </a:solidFill>
                <a:effectLst/>
                <a:latin typeface="Arial" panose="020B0604020202020204" pitchFamily="34" charset="0"/>
                <a:ea typeface="Cambria" panose="02040503050406030204" pitchFamily="18" charset="0"/>
                <a:cs typeface="Arial" panose="020B0604020202020204" pitchFamily="34" charset="0"/>
              </a:rPr>
              <a:t> the relationship between sibling bullying in early adolescence and self-esteem mid-adolescence. </a:t>
            </a:r>
            <a:endParaRPr lang="en-GB" sz="11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p>
            <a:pPr marL="457200" marR="0" indent="-457200">
              <a:lnSpc>
                <a:spcPct val="150000"/>
              </a:lnSpc>
              <a:spcBef>
                <a:spcPts val="0"/>
              </a:spcBef>
              <a:spcAft>
                <a:spcPts val="0"/>
              </a:spcAft>
              <a:buFont typeface="+mj-lt"/>
              <a:buAutoNum type="arabicPeriod"/>
            </a:pPr>
            <a:r>
              <a:rPr lang="en-GB" sz="1200" dirty="0">
                <a:effectLst/>
                <a:ea typeface="Cambria" panose="02040503050406030204" pitchFamily="18" charset="0"/>
              </a:rPr>
              <a:t>to investigate t</a:t>
            </a:r>
            <a:r>
              <a:rPr lang="en-GB" sz="1200" dirty="0">
                <a:solidFill>
                  <a:schemeClr val="tx1"/>
                </a:solidFill>
                <a:effectLst/>
                <a:latin typeface="Arial" panose="020B0604020202020204" pitchFamily="34" charset="0"/>
                <a:ea typeface="Cambria" panose="02040503050406030204" pitchFamily="18" charset="0"/>
                <a:cs typeface="Arial" panose="020B0604020202020204" pitchFamily="34" charset="0"/>
              </a:rPr>
              <a:t>he relationship between self-esteem in mid-adolescence and positive and negative mental health in late adolescence.</a:t>
            </a:r>
          </a:p>
          <a:p>
            <a:pPr marL="457200" marR="0" indent="-457200">
              <a:lnSpc>
                <a:spcPct val="150000"/>
              </a:lnSpc>
              <a:spcBef>
                <a:spcPts val="0"/>
              </a:spcBef>
              <a:spcAft>
                <a:spcPts val="0"/>
              </a:spcAft>
              <a:buFont typeface="+mj-lt"/>
              <a:buAutoNum type="arabicPeriod"/>
            </a:pPr>
            <a:r>
              <a:rPr lang="en-GB" sz="1200" dirty="0">
                <a:effectLst/>
                <a:ea typeface="Cambria" panose="02040503050406030204" pitchFamily="18" charset="0"/>
              </a:rPr>
              <a:t>Lastly, to investigate whether </a:t>
            </a:r>
            <a:r>
              <a:rPr lang="en-GB" sz="1200" dirty="0">
                <a:solidFill>
                  <a:schemeClr val="tx1"/>
                </a:solidFill>
                <a:effectLst/>
                <a:latin typeface="Arial" panose="020B0604020202020204" pitchFamily="34" charset="0"/>
                <a:ea typeface="Cambria" panose="02040503050406030204" pitchFamily="18" charset="0"/>
                <a:cs typeface="Arial" panose="020B0604020202020204" pitchFamily="34" charset="0"/>
              </a:rPr>
              <a:t>the associations between sibling bullying in early adolescence and mental health and wellbeing in late adolescence are mediated by self-esteem in mid-adolescence.</a:t>
            </a:r>
            <a:endParaRPr lang="en-GB" sz="1200" dirty="0">
              <a:solidFill>
                <a:schemeClr val="tx1"/>
              </a:solidFill>
              <a:latin typeface="Arial" panose="020B0604020202020204" pitchFamily="34" charset="0"/>
              <a:ea typeface="Cambria" panose="020405030504060302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ea typeface="Cambria" panose="02040503050406030204" pitchFamily="18" charset="0"/>
            </a:endParaRPr>
          </a:p>
          <a:p>
            <a:endParaRPr lang="en-GB" dirty="0"/>
          </a:p>
        </p:txBody>
      </p:sp>
      <p:sp>
        <p:nvSpPr>
          <p:cNvPr id="4" name="Slide Number Placeholder 3"/>
          <p:cNvSpPr>
            <a:spLocks noGrp="1"/>
          </p:cNvSpPr>
          <p:nvPr>
            <p:ph type="sldNum" sz="quarter" idx="5"/>
          </p:nvPr>
        </p:nvSpPr>
        <p:spPr/>
        <p:txBody>
          <a:bodyPr/>
          <a:lstStyle/>
          <a:p>
            <a:fld id="{53E9CB83-ADF4-4588-B4EB-3261C8944835}" type="slidenum">
              <a:rPr lang="en-GB" smtClean="0"/>
              <a:t>5</a:t>
            </a:fld>
            <a:endParaRPr lang="en-GB"/>
          </a:p>
        </p:txBody>
      </p:sp>
    </p:spTree>
    <p:extLst>
      <p:ext uri="{BB962C8B-B14F-4D97-AF65-F5344CB8AC3E}">
        <p14:creationId xmlns:p14="http://schemas.microsoft.com/office/powerpoint/2010/main" val="544650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457200">
              <a:lnSpc>
                <a:spcPct val="150000"/>
              </a:lnSpc>
              <a:spcBef>
                <a:spcPts val="0"/>
              </a:spcBef>
              <a:spcAft>
                <a:spcPts val="0"/>
              </a:spcAft>
              <a:buFont typeface="+mj-lt"/>
              <a:buAutoNum type="arabicPeriod"/>
            </a:pPr>
            <a:r>
              <a:rPr lang="en-GB" sz="1200" dirty="0">
                <a:effectLst/>
                <a:ea typeface="Cambria" panose="02040503050406030204" pitchFamily="18" charset="0"/>
              </a:rPr>
              <a:t>Although the literature suggests a link between sibling bullying and self-esteem, sibling bullying and mental health, and self-esteem and mental health, the evidence on the longitudinal associations between sibling bullying, self-esteem, and mental health and wellbeing in autistic adolescents is limited. The current study, therefore, aims </a:t>
            </a:r>
          </a:p>
          <a:p>
            <a:pPr marL="457200" marR="0" indent="-457200">
              <a:lnSpc>
                <a:spcPct val="150000"/>
              </a:lnSpc>
              <a:spcBef>
                <a:spcPts val="0"/>
              </a:spcBef>
              <a:spcAft>
                <a:spcPts val="0"/>
              </a:spcAft>
              <a:buFont typeface="+mj-lt"/>
              <a:buAutoNum type="arabicPeriod"/>
            </a:pPr>
            <a:r>
              <a:rPr lang="en-GB" sz="1200" dirty="0">
                <a:effectLst/>
                <a:ea typeface="Cambria" panose="02040503050406030204" pitchFamily="18" charset="0"/>
              </a:rPr>
              <a:t>to investigate w</a:t>
            </a:r>
            <a:r>
              <a:rPr lang="en-GB" sz="1200" dirty="0">
                <a:solidFill>
                  <a:schemeClr val="tx1"/>
                </a:solidFill>
                <a:effectLst/>
                <a:latin typeface="Arial" panose="020B0604020202020204" pitchFamily="34" charset="0"/>
                <a:ea typeface="Cambria" panose="02040503050406030204" pitchFamily="18" charset="0"/>
                <a:cs typeface="Arial" panose="020B0604020202020204" pitchFamily="34" charset="0"/>
              </a:rPr>
              <a:t>hether sibling bullying in early adolescence is associated with positive and negative mental health in late adolescence. </a:t>
            </a:r>
          </a:p>
          <a:p>
            <a:pPr marL="457200" marR="0" indent="-457200">
              <a:lnSpc>
                <a:spcPct val="150000"/>
              </a:lnSpc>
              <a:spcBef>
                <a:spcPts val="0"/>
              </a:spcBef>
              <a:spcAft>
                <a:spcPts val="0"/>
              </a:spcAft>
              <a:buFont typeface="+mj-lt"/>
              <a:buAutoNum type="arabicPeriod"/>
            </a:pPr>
            <a:r>
              <a:rPr lang="en-GB" sz="1200" dirty="0">
                <a:effectLst/>
                <a:ea typeface="Cambria" panose="02040503050406030204" pitchFamily="18" charset="0"/>
              </a:rPr>
              <a:t>to investigate</a:t>
            </a:r>
            <a:r>
              <a:rPr lang="en-GB" sz="1200" dirty="0">
                <a:solidFill>
                  <a:schemeClr val="tx1"/>
                </a:solidFill>
                <a:effectLst/>
                <a:latin typeface="Arial" panose="020B0604020202020204" pitchFamily="34" charset="0"/>
                <a:ea typeface="Cambria" panose="02040503050406030204" pitchFamily="18" charset="0"/>
                <a:cs typeface="Arial" panose="020B0604020202020204" pitchFamily="34" charset="0"/>
              </a:rPr>
              <a:t> the relationship between sibling bullying in early adolescence and self-esteem mid-adolescence. </a:t>
            </a:r>
            <a:endParaRPr lang="en-GB" sz="11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p>
            <a:pPr marL="457200" marR="0" indent="-457200">
              <a:lnSpc>
                <a:spcPct val="150000"/>
              </a:lnSpc>
              <a:spcBef>
                <a:spcPts val="0"/>
              </a:spcBef>
              <a:spcAft>
                <a:spcPts val="0"/>
              </a:spcAft>
              <a:buFont typeface="+mj-lt"/>
              <a:buAutoNum type="arabicPeriod"/>
            </a:pPr>
            <a:r>
              <a:rPr lang="en-GB" sz="1200" dirty="0">
                <a:effectLst/>
                <a:ea typeface="Cambria" panose="02040503050406030204" pitchFamily="18" charset="0"/>
              </a:rPr>
              <a:t>to investigate t</a:t>
            </a:r>
            <a:r>
              <a:rPr lang="en-GB" sz="1200" dirty="0">
                <a:solidFill>
                  <a:schemeClr val="tx1"/>
                </a:solidFill>
                <a:effectLst/>
                <a:latin typeface="Arial" panose="020B0604020202020204" pitchFamily="34" charset="0"/>
                <a:ea typeface="Cambria" panose="02040503050406030204" pitchFamily="18" charset="0"/>
                <a:cs typeface="Arial" panose="020B0604020202020204" pitchFamily="34" charset="0"/>
              </a:rPr>
              <a:t>he relationship between self-esteem in mid-adolescence and positive and negative mental health in late adolescence.</a:t>
            </a:r>
          </a:p>
          <a:p>
            <a:pPr marL="457200" marR="0" indent="-457200">
              <a:lnSpc>
                <a:spcPct val="150000"/>
              </a:lnSpc>
              <a:spcBef>
                <a:spcPts val="0"/>
              </a:spcBef>
              <a:spcAft>
                <a:spcPts val="0"/>
              </a:spcAft>
              <a:buFont typeface="+mj-lt"/>
              <a:buAutoNum type="arabicPeriod"/>
            </a:pPr>
            <a:r>
              <a:rPr lang="en-GB" sz="1200" dirty="0">
                <a:effectLst/>
                <a:ea typeface="Cambria" panose="02040503050406030204" pitchFamily="18" charset="0"/>
              </a:rPr>
              <a:t>Lastly, to investigate whether </a:t>
            </a:r>
            <a:r>
              <a:rPr lang="en-GB" sz="1200" dirty="0">
                <a:solidFill>
                  <a:schemeClr val="tx1"/>
                </a:solidFill>
                <a:effectLst/>
                <a:latin typeface="Arial" panose="020B0604020202020204" pitchFamily="34" charset="0"/>
                <a:ea typeface="Cambria" panose="02040503050406030204" pitchFamily="18" charset="0"/>
                <a:cs typeface="Arial" panose="020B0604020202020204" pitchFamily="34" charset="0"/>
              </a:rPr>
              <a:t>the associations between sibling bullying in early adolescence and mental health and wellbeing in late adolescence are mediated by self-esteem in mid-adolescence.</a:t>
            </a:r>
            <a:endParaRPr lang="en-GB" sz="1200" dirty="0">
              <a:solidFill>
                <a:schemeClr val="tx1"/>
              </a:solidFill>
              <a:latin typeface="Arial" panose="020B0604020202020204" pitchFamily="34" charset="0"/>
              <a:ea typeface="Cambria" panose="020405030504060302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ea typeface="Cambria" panose="02040503050406030204" pitchFamily="18" charset="0"/>
            </a:endParaRPr>
          </a:p>
          <a:p>
            <a:endParaRPr lang="en-GB" dirty="0"/>
          </a:p>
        </p:txBody>
      </p:sp>
      <p:sp>
        <p:nvSpPr>
          <p:cNvPr id="4" name="Slide Number Placeholder 3"/>
          <p:cNvSpPr>
            <a:spLocks noGrp="1"/>
          </p:cNvSpPr>
          <p:nvPr>
            <p:ph type="sldNum" sz="quarter" idx="5"/>
          </p:nvPr>
        </p:nvSpPr>
        <p:spPr/>
        <p:txBody>
          <a:bodyPr/>
          <a:lstStyle/>
          <a:p>
            <a:fld id="{53E9CB83-ADF4-4588-B4EB-3261C8944835}" type="slidenum">
              <a:rPr lang="en-GB" smtClean="0"/>
              <a:t>6</a:t>
            </a:fld>
            <a:endParaRPr lang="en-GB"/>
          </a:p>
        </p:txBody>
      </p:sp>
    </p:spTree>
    <p:extLst>
      <p:ext uri="{BB962C8B-B14F-4D97-AF65-F5344CB8AC3E}">
        <p14:creationId xmlns:p14="http://schemas.microsoft.com/office/powerpoint/2010/main" val="3458672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0"/>
              </a:spcBef>
              <a:buFont typeface="Wingdings" panose="05000000000000000000" pitchFamily="2" charset="2"/>
              <a:buChar char="Ø"/>
            </a:pPr>
            <a:r>
              <a:rPr lang="en-GB" dirty="0"/>
              <a:t>This is a longitudinal study in which data comes from the UK Millennium Cohort Study. So, we drew a sample of 416 autistic adolescents aged 11 to 17 who had at least one sibling at ages 11 and 14.  Since this was a secondary data analysis, we had a lot of missing data to handle. For doing this, we used two advanced statistical techniques: </a:t>
            </a:r>
            <a:r>
              <a:rPr lang="en-GB" sz="1200" dirty="0">
                <a:solidFill>
                  <a:schemeClr val="tx1"/>
                </a:solidFill>
                <a:latin typeface="Arial" panose="020B0604020202020204" pitchFamily="34" charset="0"/>
                <a:ea typeface="Cambria" panose="02040503050406030204" pitchFamily="18" charset="0"/>
                <a:cs typeface="Arial" panose="020B0604020202020204" pitchFamily="34" charset="0"/>
              </a:rPr>
              <a:t>Multiple imputation by chained equations for Descriptive statistics &amp; Maximum Likelihood with Missing Values for inferential statistics. We had four very well validated and standardised scales: These were </a:t>
            </a:r>
            <a:r>
              <a:rPr lang="en-US" sz="1200" dirty="0">
                <a:solidFill>
                  <a:schemeClr val="tx1"/>
                </a:solidFill>
                <a:latin typeface="Arial" panose="020B0604020202020204" pitchFamily="34" charset="0"/>
                <a:ea typeface="Cambria" panose="02040503050406030204" pitchFamily="18" charset="0"/>
                <a:cs typeface="Arial" panose="020B0604020202020204" pitchFamily="34" charset="0"/>
              </a:rPr>
              <a:t>Sibling Bullying Questionnaire, </a:t>
            </a:r>
            <a:r>
              <a:rPr lang="en-GB" sz="1200" dirty="0">
                <a:solidFill>
                  <a:schemeClr val="tx1"/>
                </a:solidFill>
                <a:latin typeface="Arial" panose="020B0604020202020204" pitchFamily="34" charset="0"/>
                <a:ea typeface="Cambria" panose="02040503050406030204" pitchFamily="18" charset="0"/>
                <a:cs typeface="Arial" panose="020B0604020202020204" pitchFamily="34" charset="0"/>
              </a:rPr>
              <a:t>Rosenberg Self-Esteem Scale, Strength and Difficulties Questionnaire, and Warwick-Edinburgh Mental Wellbeing Scale.</a:t>
            </a:r>
          </a:p>
          <a:p>
            <a:endParaRPr lang="en-GB" dirty="0"/>
          </a:p>
        </p:txBody>
      </p:sp>
      <p:sp>
        <p:nvSpPr>
          <p:cNvPr id="4" name="Slide Number Placeholder 3"/>
          <p:cNvSpPr>
            <a:spLocks noGrp="1"/>
          </p:cNvSpPr>
          <p:nvPr>
            <p:ph type="sldNum" sz="quarter" idx="5"/>
          </p:nvPr>
        </p:nvSpPr>
        <p:spPr/>
        <p:txBody>
          <a:bodyPr/>
          <a:lstStyle/>
          <a:p>
            <a:fld id="{53E9CB83-ADF4-4588-B4EB-3261C8944835}" type="slidenum">
              <a:rPr lang="en-GB" smtClean="0"/>
              <a:t>7</a:t>
            </a:fld>
            <a:endParaRPr lang="en-GB"/>
          </a:p>
        </p:txBody>
      </p:sp>
    </p:spTree>
    <p:extLst>
      <p:ext uri="{BB962C8B-B14F-4D97-AF65-F5344CB8AC3E}">
        <p14:creationId xmlns:p14="http://schemas.microsoft.com/office/powerpoint/2010/main" val="2612451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terms of the demographic characteristics of the sample, </a:t>
            </a:r>
            <a:r>
              <a:rPr lang="en-GB" sz="1200" dirty="0">
                <a:solidFill>
                  <a:schemeClr val="tx1"/>
                </a:solidFill>
                <a:latin typeface="Arial" panose="020B0604020202020204" pitchFamily="34" charset="0"/>
                <a:ea typeface="Cambria" panose="02040503050406030204" pitchFamily="18" charset="0"/>
                <a:cs typeface="Arial" panose="020B0604020202020204" pitchFamily="34" charset="0"/>
              </a:rPr>
              <a:t>The mean age was 11.16 years at the first wave. </a:t>
            </a:r>
            <a:endParaRPr lang="en-GB" dirty="0"/>
          </a:p>
        </p:txBody>
      </p:sp>
      <p:sp>
        <p:nvSpPr>
          <p:cNvPr id="4" name="Slide Number Placeholder 3"/>
          <p:cNvSpPr>
            <a:spLocks noGrp="1"/>
          </p:cNvSpPr>
          <p:nvPr>
            <p:ph type="sldNum" sz="quarter" idx="5"/>
          </p:nvPr>
        </p:nvSpPr>
        <p:spPr/>
        <p:txBody>
          <a:bodyPr/>
          <a:lstStyle/>
          <a:p>
            <a:fld id="{53E9CB83-ADF4-4588-B4EB-3261C8944835}" type="slidenum">
              <a:rPr lang="en-GB" smtClean="0"/>
              <a:t>10</a:t>
            </a:fld>
            <a:endParaRPr lang="en-GB"/>
          </a:p>
        </p:txBody>
      </p:sp>
    </p:spTree>
    <p:extLst>
      <p:ext uri="{BB962C8B-B14F-4D97-AF65-F5344CB8AC3E}">
        <p14:creationId xmlns:p14="http://schemas.microsoft.com/office/powerpoint/2010/main" val="10551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“Thank you for your time. I would also like to thank all autistic adolescents and their parents who took part in the Millennium Cohort study. Just a reminder,</a:t>
            </a:r>
            <a:r>
              <a:rPr lang="en-GB" dirty="0">
                <a:latin typeface="Arial" panose="020B0604020202020204" pitchFamily="34" charset="0"/>
                <a:cs typeface="Arial" panose="020B0604020202020204" pitchFamily="34" charset="0"/>
              </a:rPr>
              <a:t> you can further read our article and all other resources used in this presentation on my OSF profile.</a:t>
            </a:r>
            <a:r>
              <a:rPr lang="en-GB" dirty="0"/>
              <a:t> I’ll now hand over to the chair of this session who will introduce the next presenter. If you have any questions, please save them to the Q&amp;Q session where I will be gladly answering them.</a:t>
            </a:r>
          </a:p>
        </p:txBody>
      </p:sp>
      <p:sp>
        <p:nvSpPr>
          <p:cNvPr id="4" name="Slide Number Placeholder 3"/>
          <p:cNvSpPr>
            <a:spLocks noGrp="1"/>
          </p:cNvSpPr>
          <p:nvPr>
            <p:ph type="sldNum" sz="quarter" idx="5"/>
          </p:nvPr>
        </p:nvSpPr>
        <p:spPr/>
        <p:txBody>
          <a:bodyPr/>
          <a:lstStyle/>
          <a:p>
            <a:fld id="{53E9CB83-ADF4-4588-B4EB-3261C8944835}" type="slidenum">
              <a:rPr lang="en-GB" smtClean="0"/>
              <a:t>15</a:t>
            </a:fld>
            <a:endParaRPr lang="en-GB"/>
          </a:p>
        </p:txBody>
      </p:sp>
    </p:spTree>
    <p:extLst>
      <p:ext uri="{BB962C8B-B14F-4D97-AF65-F5344CB8AC3E}">
        <p14:creationId xmlns:p14="http://schemas.microsoft.com/office/powerpoint/2010/main" val="1842644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syarxiv.com/a7r9t/"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osf.io/q52g8/" TargetMode="External"/><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B2F99B2E-C5FC-B99F-303B-8F3E8E74D20E}"/>
              </a:ext>
            </a:extLst>
          </p:cNvPr>
          <p:cNvSpPr txBox="1"/>
          <p:nvPr userDrawn="1"/>
        </p:nvSpPr>
        <p:spPr>
          <a:xfrm>
            <a:off x="2371726" y="6446209"/>
            <a:ext cx="8541634"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For more information, please visit Emre Deniz – OSF - </a:t>
            </a:r>
            <a:r>
              <a:rPr lang="en-GB" dirty="0">
                <a:latin typeface="Arial" panose="020B0604020202020204" pitchFamily="34" charset="0"/>
                <a:cs typeface="Arial" panose="020B0604020202020204" pitchFamily="34" charset="0"/>
                <a:hlinkClick r:id="rId2"/>
              </a:rPr>
              <a:t>https://psyarxiv.com/a7r9t/</a:t>
            </a:r>
            <a:r>
              <a:rPr lang="en-GB" dirty="0">
                <a:latin typeface="Arial" panose="020B0604020202020204" pitchFamily="34" charset="0"/>
                <a:cs typeface="Arial" panose="020B0604020202020204" pitchFamily="34" charset="0"/>
              </a:rPr>
              <a:t> </a:t>
            </a:r>
          </a:p>
        </p:txBody>
      </p:sp>
      <p:pic>
        <p:nvPicPr>
          <p:cNvPr id="15" name="Picture 14" descr="Text&#10;&#10;Description automatically generated with low confidence">
            <a:extLst>
              <a:ext uri="{FF2B5EF4-FFF2-40B4-BE49-F238E27FC236}">
                <a16:creationId xmlns:a16="http://schemas.microsoft.com/office/drawing/2014/main" id="{3EA192B8-030A-84E7-562B-4B78C62B34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53900"/>
          <a:stretch/>
        </p:blipFill>
        <p:spPr>
          <a:xfrm>
            <a:off x="0" y="6441385"/>
            <a:ext cx="2551805" cy="378981"/>
          </a:xfrm>
          <a:prstGeom prst="rect">
            <a:avLst/>
          </a:prstGeom>
        </p:spPr>
      </p:pic>
    </p:spTree>
    <p:extLst>
      <p:ext uri="{BB962C8B-B14F-4D97-AF65-F5344CB8AC3E}">
        <p14:creationId xmlns:p14="http://schemas.microsoft.com/office/powerpoint/2010/main" val="124886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descr="Text&#10;&#10;Description automatically generated with medium confidence">
            <a:extLst>
              <a:ext uri="{FF2B5EF4-FFF2-40B4-BE49-F238E27FC236}">
                <a16:creationId xmlns:a16="http://schemas.microsoft.com/office/drawing/2014/main" id="{A889FFE4-1F24-ACD2-ACA0-012F83CCDF7A}"/>
              </a:ext>
            </a:extLst>
          </p:cNvPr>
          <p:cNvPicPr>
            <a:picLocks noChangeAspect="1"/>
          </p:cNvPicPr>
          <p:nvPr userDrawn="1"/>
        </p:nvPicPr>
        <p:blipFill>
          <a:blip r:embed="rId2">
            <a:clrChange>
              <a:clrFrom>
                <a:srgbClr val="FBDCE5"/>
              </a:clrFrom>
              <a:clrTo>
                <a:srgbClr val="FBDCE5">
                  <a:alpha val="0"/>
                </a:srgbClr>
              </a:clrTo>
            </a:clrChange>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0" y="6334316"/>
            <a:ext cx="1762126" cy="543410"/>
          </a:xfrm>
          <a:prstGeom prst="rect">
            <a:avLst/>
          </a:prstGeom>
        </p:spPr>
      </p:pic>
      <p:sp>
        <p:nvSpPr>
          <p:cNvPr id="14" name="TextBox 13">
            <a:extLst>
              <a:ext uri="{FF2B5EF4-FFF2-40B4-BE49-F238E27FC236}">
                <a16:creationId xmlns:a16="http://schemas.microsoft.com/office/drawing/2014/main" id="{B2F99B2E-C5FC-B99F-303B-8F3E8E74D20E}"/>
              </a:ext>
            </a:extLst>
          </p:cNvPr>
          <p:cNvSpPr txBox="1"/>
          <p:nvPr userDrawn="1"/>
        </p:nvSpPr>
        <p:spPr>
          <a:xfrm>
            <a:off x="1762126" y="6451034"/>
            <a:ext cx="7891904"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For more information, please visit Emre Deniz – OSF - </a:t>
            </a:r>
            <a:r>
              <a:rPr lang="en-GB" dirty="0">
                <a:latin typeface="Arial" panose="020B0604020202020204" pitchFamily="34" charset="0"/>
                <a:cs typeface="Arial" panose="020B0604020202020204" pitchFamily="34" charset="0"/>
                <a:hlinkClick r:id="rId3"/>
              </a:rPr>
              <a:t>https://osf.io/q52g8/</a:t>
            </a:r>
            <a:r>
              <a:rPr lang="en-GB" dirty="0">
                <a:latin typeface="Arial" panose="020B0604020202020204" pitchFamily="34" charset="0"/>
                <a:cs typeface="Arial" panose="020B0604020202020204" pitchFamily="34" charset="0"/>
              </a:rPr>
              <a:t>  </a:t>
            </a:r>
          </a:p>
        </p:txBody>
      </p:sp>
      <p:pic>
        <p:nvPicPr>
          <p:cNvPr id="15" name="Picture 14" descr="Text&#10;&#10;Description automatically generated with low confidence">
            <a:extLst>
              <a:ext uri="{FF2B5EF4-FFF2-40B4-BE49-F238E27FC236}">
                <a16:creationId xmlns:a16="http://schemas.microsoft.com/office/drawing/2014/main" id="{3EA192B8-030A-84E7-562B-4B78C62B347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53900"/>
          <a:stretch/>
        </p:blipFill>
        <p:spPr>
          <a:xfrm>
            <a:off x="9721812" y="6416530"/>
            <a:ext cx="2551805" cy="378981"/>
          </a:xfrm>
          <a:prstGeom prst="rect">
            <a:avLst/>
          </a:prstGeom>
        </p:spPr>
      </p:pic>
    </p:spTree>
    <p:extLst>
      <p:ext uri="{BB962C8B-B14F-4D97-AF65-F5344CB8AC3E}">
        <p14:creationId xmlns:p14="http://schemas.microsoft.com/office/powerpoint/2010/main" val="31398512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10;&#10;Description automatically generated">
            <a:extLst>
              <a:ext uri="{FF2B5EF4-FFF2-40B4-BE49-F238E27FC236}">
                <a16:creationId xmlns:a16="http://schemas.microsoft.com/office/drawing/2014/main" id="{A87E53EC-11C3-1D9C-1475-D631A4156F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41524" y="113814"/>
            <a:ext cx="771322" cy="1233471"/>
          </a:xfrm>
          <a:prstGeom prst="rect">
            <a:avLst/>
          </a:prstGeom>
        </p:spPr>
      </p:pic>
    </p:spTree>
    <p:extLst>
      <p:ext uri="{BB962C8B-B14F-4D97-AF65-F5344CB8AC3E}">
        <p14:creationId xmlns:p14="http://schemas.microsoft.com/office/powerpoint/2010/main" val="420149595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10;&#10;Description automatically generated">
            <a:extLst>
              <a:ext uri="{FF2B5EF4-FFF2-40B4-BE49-F238E27FC236}">
                <a16:creationId xmlns:a16="http://schemas.microsoft.com/office/drawing/2014/main" id="{A87E53EC-11C3-1D9C-1475-D631A4156F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41524" y="113814"/>
            <a:ext cx="771322" cy="1233471"/>
          </a:xfrm>
          <a:prstGeom prst="rect">
            <a:avLst/>
          </a:prstGeom>
        </p:spPr>
      </p:pic>
    </p:spTree>
    <p:extLst>
      <p:ext uri="{BB962C8B-B14F-4D97-AF65-F5344CB8AC3E}">
        <p14:creationId xmlns:p14="http://schemas.microsoft.com/office/powerpoint/2010/main" val="1478203638"/>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psyarxiv.com/a7r9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07743C-7F7C-5984-0045-4D65878AEE70}"/>
              </a:ext>
            </a:extLst>
          </p:cNvPr>
          <p:cNvSpPr>
            <a:spLocks noGrp="1"/>
          </p:cNvSpPr>
          <p:nvPr>
            <p:ph type="title"/>
          </p:nvPr>
        </p:nvSpPr>
        <p:spPr>
          <a:xfrm>
            <a:off x="718999" y="1669637"/>
            <a:ext cx="10719454" cy="2344115"/>
          </a:xfrm>
        </p:spPr>
        <p:txBody>
          <a:bodyPr>
            <a:noAutofit/>
          </a:bodyPr>
          <a:lstStyle/>
          <a:p>
            <a:pPr algn="ctr" rtl="0" eaLnBrk="1" latinLnBrk="0" hangingPunct="1">
              <a:lnSpc>
                <a:spcPct val="150000"/>
              </a:lnSpc>
            </a:pPr>
            <a:r>
              <a:rPr lang="en-GB" sz="3600" b="1" kern="1200" dirty="0">
                <a:solidFill>
                  <a:srgbClr val="000000"/>
                </a:solidFill>
                <a:effectLst/>
                <a:latin typeface="Arabic Typesetting" panose="03020402040406030203" pitchFamily="66" charset="-78"/>
                <a:ea typeface="Cambria" panose="02040503050406030204" pitchFamily="18" charset="0"/>
                <a:cs typeface="Arabic Typesetting" panose="03020402040406030203" pitchFamily="66" charset="-78"/>
              </a:rPr>
              <a:t>Parent-mediated play‐based interventions to improve social communication and language skills of preschool autistic children: A systematic review and meta-analysis protocol</a:t>
            </a:r>
          </a:p>
        </p:txBody>
      </p:sp>
      <p:sp>
        <p:nvSpPr>
          <p:cNvPr id="17" name="Title 1">
            <a:extLst>
              <a:ext uri="{FF2B5EF4-FFF2-40B4-BE49-F238E27FC236}">
                <a16:creationId xmlns:a16="http://schemas.microsoft.com/office/drawing/2014/main" id="{EC4154A3-47AE-FC3C-6281-5AC72E817327}"/>
              </a:ext>
            </a:extLst>
          </p:cNvPr>
          <p:cNvSpPr txBox="1">
            <a:spLocks/>
          </p:cNvSpPr>
          <p:nvPr/>
        </p:nvSpPr>
        <p:spPr>
          <a:xfrm>
            <a:off x="1127759" y="4121515"/>
            <a:ext cx="10058400" cy="36117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2400" dirty="0">
                <a:solidFill>
                  <a:schemeClr val="tx1"/>
                </a:solidFill>
                <a:latin typeface="Arabic Typesetting" panose="03020402040406030203" pitchFamily="66" charset="-78"/>
                <a:ea typeface="Cambria" panose="02040503050406030204" pitchFamily="18" charset="0"/>
                <a:cs typeface="Arabic Typesetting" panose="03020402040406030203" pitchFamily="66" charset="-78"/>
              </a:rPr>
              <a:t>Emre Deniz, Gill Francis, Carole Torgerson, &amp; Umar Toseeb</a:t>
            </a:r>
            <a:endParaRPr lang="en-GB" sz="2400" dirty="0">
              <a:solidFill>
                <a:schemeClr val="tx1"/>
              </a:solidFill>
              <a:latin typeface="Arabic Typesetting" panose="03020402040406030203" pitchFamily="66" charset="-78"/>
              <a:cs typeface="Arabic Typesetting" panose="03020402040406030203" pitchFamily="66" charset="-78"/>
            </a:endParaRPr>
          </a:p>
        </p:txBody>
      </p:sp>
      <p:sp>
        <p:nvSpPr>
          <p:cNvPr id="19" name="Title 1">
            <a:extLst>
              <a:ext uri="{FF2B5EF4-FFF2-40B4-BE49-F238E27FC236}">
                <a16:creationId xmlns:a16="http://schemas.microsoft.com/office/drawing/2014/main" id="{D184D95D-A33D-3D33-2BC9-21285DD51217}"/>
              </a:ext>
            </a:extLst>
          </p:cNvPr>
          <p:cNvSpPr txBox="1">
            <a:spLocks/>
          </p:cNvSpPr>
          <p:nvPr/>
        </p:nvSpPr>
        <p:spPr>
          <a:xfrm>
            <a:off x="1127759" y="4803016"/>
            <a:ext cx="10058400" cy="36117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2400" dirty="0">
                <a:solidFill>
                  <a:schemeClr val="tx1"/>
                </a:solidFill>
                <a:latin typeface="Arabic Typesetting" panose="03020402040406030203" pitchFamily="66" charset="-78"/>
                <a:ea typeface="Cambria" panose="02040503050406030204" pitchFamily="18" charset="0"/>
                <a:cs typeface="Arabic Typesetting" panose="03020402040406030203" pitchFamily="66" charset="-78"/>
              </a:rPr>
              <a:t>Child and Adolescent Neurodevelopmental Diversity Research Lab (</a:t>
            </a:r>
            <a:r>
              <a:rPr lang="en-GB" sz="2400" b="1" dirty="0">
                <a:solidFill>
                  <a:schemeClr val="tx1"/>
                </a:solidFill>
                <a:latin typeface="Arabic Typesetting" panose="03020402040406030203" pitchFamily="66" charset="-78"/>
                <a:ea typeface="Cambria" panose="02040503050406030204" pitchFamily="18" charset="0"/>
                <a:cs typeface="Arabic Typesetting" panose="03020402040406030203" pitchFamily="66" charset="-78"/>
              </a:rPr>
              <a:t>CANDY</a:t>
            </a:r>
            <a:r>
              <a:rPr lang="en-GB" sz="2400" dirty="0">
                <a:solidFill>
                  <a:schemeClr val="tx1"/>
                </a:solidFill>
                <a:latin typeface="Arabic Typesetting" panose="03020402040406030203" pitchFamily="66" charset="-78"/>
                <a:ea typeface="Cambria" panose="02040503050406030204" pitchFamily="18" charset="0"/>
                <a:cs typeface="Arabic Typesetting" panose="03020402040406030203" pitchFamily="66" charset="-78"/>
              </a:rPr>
              <a:t>)</a:t>
            </a:r>
          </a:p>
        </p:txBody>
      </p:sp>
      <p:sp>
        <p:nvSpPr>
          <p:cNvPr id="23" name="Title 1">
            <a:extLst>
              <a:ext uri="{FF2B5EF4-FFF2-40B4-BE49-F238E27FC236}">
                <a16:creationId xmlns:a16="http://schemas.microsoft.com/office/drawing/2014/main" id="{09E30531-901C-6EE8-307F-591544D99CA8}"/>
              </a:ext>
            </a:extLst>
          </p:cNvPr>
          <p:cNvSpPr txBox="1">
            <a:spLocks/>
          </p:cNvSpPr>
          <p:nvPr/>
        </p:nvSpPr>
        <p:spPr>
          <a:xfrm>
            <a:off x="1127759" y="5474780"/>
            <a:ext cx="10058400" cy="36117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2400" dirty="0">
                <a:solidFill>
                  <a:schemeClr val="tx1"/>
                </a:solidFill>
                <a:latin typeface="Arabic Typesetting" panose="03020402040406030203" pitchFamily="66" charset="-78"/>
                <a:ea typeface="Cambria" panose="02040503050406030204" pitchFamily="18" charset="0"/>
                <a:cs typeface="Arabic Typesetting" panose="03020402040406030203" pitchFamily="66" charset="-78"/>
              </a:rPr>
              <a:t>Psychology in Education Research Centre (</a:t>
            </a:r>
            <a:r>
              <a:rPr lang="en-GB" sz="2400" b="1" dirty="0">
                <a:solidFill>
                  <a:schemeClr val="tx1"/>
                </a:solidFill>
                <a:latin typeface="Arabic Typesetting" panose="03020402040406030203" pitchFamily="66" charset="-78"/>
                <a:ea typeface="Cambria" panose="02040503050406030204" pitchFamily="18" charset="0"/>
                <a:cs typeface="Arabic Typesetting" panose="03020402040406030203" pitchFamily="66" charset="-78"/>
              </a:rPr>
              <a:t>PERC</a:t>
            </a:r>
            <a:r>
              <a:rPr lang="en-GB" sz="2400" dirty="0">
                <a:solidFill>
                  <a:schemeClr val="tx1"/>
                </a:solidFill>
                <a:latin typeface="Arabic Typesetting" panose="03020402040406030203" pitchFamily="66" charset="-78"/>
                <a:ea typeface="Cambria" panose="02040503050406030204" pitchFamily="18" charset="0"/>
                <a:cs typeface="Arabic Typesetting" panose="03020402040406030203" pitchFamily="66" charset="-78"/>
              </a:rPr>
              <a:t>)</a:t>
            </a:r>
          </a:p>
        </p:txBody>
      </p:sp>
      <p:pic>
        <p:nvPicPr>
          <p:cNvPr id="8" name="Graphic 7">
            <a:extLst>
              <a:ext uri="{FF2B5EF4-FFF2-40B4-BE49-F238E27FC236}">
                <a16:creationId xmlns:a16="http://schemas.microsoft.com/office/drawing/2014/main" id="{59E86474-D724-9CBB-31CE-6FBEC89E49B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406438" y="4509970"/>
            <a:ext cx="554166" cy="836843"/>
          </a:xfrm>
          <a:prstGeom prst="rect">
            <a:avLst/>
          </a:prstGeom>
        </p:spPr>
      </p:pic>
      <p:pic>
        <p:nvPicPr>
          <p:cNvPr id="6" name="Picture 5">
            <a:extLst>
              <a:ext uri="{FF2B5EF4-FFF2-40B4-BE49-F238E27FC236}">
                <a16:creationId xmlns:a16="http://schemas.microsoft.com/office/drawing/2014/main" id="{50549326-16FD-D9FC-8702-47B704986AD8}"/>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5957" y="5293406"/>
            <a:ext cx="1036944" cy="723924"/>
          </a:xfrm>
          <a:prstGeom prst="rect">
            <a:avLst/>
          </a:prstGeom>
        </p:spPr>
      </p:pic>
      <p:pic>
        <p:nvPicPr>
          <p:cNvPr id="3" name="Picture 2" descr="Icon&#10;&#10;Description automatically generated">
            <a:extLst>
              <a:ext uri="{FF2B5EF4-FFF2-40B4-BE49-F238E27FC236}">
                <a16:creationId xmlns:a16="http://schemas.microsoft.com/office/drawing/2014/main" id="{AF6ADC4D-7491-33BC-664C-1F0A32161B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055" y="3907914"/>
            <a:ext cx="765888" cy="765888"/>
          </a:xfrm>
          <a:prstGeom prst="rect">
            <a:avLst/>
          </a:prstGeom>
        </p:spPr>
      </p:pic>
    </p:spTree>
    <p:extLst>
      <p:ext uri="{BB962C8B-B14F-4D97-AF65-F5344CB8AC3E}">
        <p14:creationId xmlns:p14="http://schemas.microsoft.com/office/powerpoint/2010/main" val="3726399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B77B1-CD15-85EA-E65E-A601D4D99E94}"/>
              </a:ext>
            </a:extLst>
          </p:cNvPr>
          <p:cNvSpPr>
            <a:spLocks noGrp="1"/>
          </p:cNvSpPr>
          <p:nvPr>
            <p:ph type="title"/>
          </p:nvPr>
        </p:nvSpPr>
        <p:spPr/>
        <p:txBody>
          <a:bodyPr>
            <a:normAutofit/>
          </a:bodyPr>
          <a:lstStyle/>
          <a:p>
            <a:r>
              <a:rPr lang="en-GB" sz="3600" b="1" dirty="0">
                <a:solidFill>
                  <a:schemeClr val="tx1"/>
                </a:solidFill>
                <a:latin typeface="Arabic Typesetting" panose="03020402040406030203" pitchFamily="66" charset="-78"/>
                <a:ea typeface="Cambria" panose="02040503050406030204" pitchFamily="18" charset="0"/>
                <a:cs typeface="Arabic Typesetting" panose="03020402040406030203" pitchFamily="66" charset="-78"/>
              </a:rPr>
              <a:t>Prisma Statement &amp; Checklist</a:t>
            </a:r>
            <a:endParaRPr lang="en-GB" sz="3600" b="1" dirty="0">
              <a:solidFill>
                <a:schemeClr val="tx1"/>
              </a:solidFill>
              <a:latin typeface="Arabic Typesetting" panose="03020402040406030203" pitchFamily="66" charset="-78"/>
              <a:cs typeface="Arabic Typesetting" panose="03020402040406030203" pitchFamily="66" charset="-78"/>
            </a:endParaRPr>
          </a:p>
        </p:txBody>
      </p:sp>
      <p:pic>
        <p:nvPicPr>
          <p:cNvPr id="5" name="Content Placeholder 4" descr="Graphical user interface, text&#10;&#10;Description automatically generated">
            <a:extLst>
              <a:ext uri="{FF2B5EF4-FFF2-40B4-BE49-F238E27FC236}">
                <a16:creationId xmlns:a16="http://schemas.microsoft.com/office/drawing/2014/main" id="{C92FA140-033F-7029-E2F6-24BA6041F41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3258" t="11673" r="19892" b="6052"/>
          <a:stretch/>
        </p:blipFill>
        <p:spPr>
          <a:xfrm>
            <a:off x="4413379" y="1838130"/>
            <a:ext cx="6808507" cy="4402764"/>
          </a:xfrm>
        </p:spPr>
      </p:pic>
      <p:sp>
        <p:nvSpPr>
          <p:cNvPr id="6" name="TextBox 5">
            <a:extLst>
              <a:ext uri="{FF2B5EF4-FFF2-40B4-BE49-F238E27FC236}">
                <a16:creationId xmlns:a16="http://schemas.microsoft.com/office/drawing/2014/main" id="{C4C588A0-5ACA-D820-B9A4-C9C6B1633A58}"/>
              </a:ext>
            </a:extLst>
          </p:cNvPr>
          <p:cNvSpPr txBox="1"/>
          <p:nvPr/>
        </p:nvSpPr>
        <p:spPr>
          <a:xfrm>
            <a:off x="1191208" y="1838130"/>
            <a:ext cx="3016898" cy="3956179"/>
          </a:xfrm>
          <a:prstGeom prst="rect">
            <a:avLst/>
          </a:prstGeom>
          <a:solidFill>
            <a:schemeClr val="bg2"/>
          </a:solidFill>
          <a:ln>
            <a:solidFill>
              <a:schemeClr val="tx1"/>
            </a:solidFill>
          </a:ln>
        </p:spPr>
        <p:txBody>
          <a:bodyPr vert="horz" wrap="none" lIns="91440" tIns="45720" rIns="91440" bIns="45720" rtlCol="0" anchor="b">
            <a:noAutofit/>
          </a:bodyPr>
          <a:lstStyle/>
          <a:p>
            <a:pPr algn="ctr">
              <a:lnSpc>
                <a:spcPct val="150000"/>
              </a:lnSpc>
            </a:pPr>
            <a:r>
              <a:rPr lang="en-GB" sz="2200" b="1" u="sng" dirty="0">
                <a:latin typeface="Arabic Typesetting" panose="03020402040406030203" pitchFamily="66" charset="-78"/>
                <a:ea typeface="Cambria" panose="02040503050406030204" pitchFamily="18" charset="0"/>
                <a:cs typeface="Arabic Typesetting" panose="03020402040406030203" pitchFamily="66" charset="-78"/>
              </a:rPr>
              <a:t>2</a:t>
            </a:r>
            <a:r>
              <a:rPr lang="en-GB" sz="2200" b="1" u="sng" baseline="30000" dirty="0">
                <a:latin typeface="Arabic Typesetting" panose="03020402040406030203" pitchFamily="66" charset="-78"/>
                <a:ea typeface="Cambria" panose="02040503050406030204" pitchFamily="18" charset="0"/>
                <a:cs typeface="Arabic Typesetting" panose="03020402040406030203" pitchFamily="66" charset="-78"/>
              </a:rPr>
              <a:t>nd</a:t>
            </a:r>
            <a:r>
              <a:rPr lang="en-GB" sz="2200" b="1" u="sng" dirty="0">
                <a:latin typeface="Arabic Typesetting" panose="03020402040406030203" pitchFamily="66" charset="-78"/>
                <a:ea typeface="Cambria" panose="02040503050406030204" pitchFamily="18" charset="0"/>
                <a:cs typeface="Arabic Typesetting" panose="03020402040406030203" pitchFamily="66" charset="-78"/>
              </a:rPr>
              <a:t> step:</a:t>
            </a:r>
          </a:p>
          <a:p>
            <a:pPr>
              <a:lnSpc>
                <a:spcPct val="150000"/>
              </a:lnSpc>
            </a:pPr>
            <a:r>
              <a:rPr lang="en-GB" sz="2200" dirty="0">
                <a:latin typeface="Arabic Typesetting" panose="03020402040406030203" pitchFamily="66" charset="-78"/>
                <a:ea typeface="Cambria" panose="02040503050406030204" pitchFamily="18" charset="0"/>
                <a:cs typeface="Arabic Typesetting" panose="03020402040406030203" pitchFamily="66" charset="-78"/>
              </a:rPr>
              <a:t>We followed the </a:t>
            </a:r>
            <a:r>
              <a:rPr lang="en-GB" sz="2200" b="1" u="sng" dirty="0">
                <a:latin typeface="Arabic Typesetting" panose="03020402040406030203" pitchFamily="66" charset="-78"/>
                <a:ea typeface="Cambria" panose="02040503050406030204" pitchFamily="18" charset="0"/>
                <a:cs typeface="Arabic Typesetting" panose="03020402040406030203" pitchFamily="66" charset="-78"/>
              </a:rPr>
              <a:t>PRISMA</a:t>
            </a:r>
            <a:r>
              <a:rPr lang="en-GB" sz="2200" dirty="0">
                <a:latin typeface="Arabic Typesetting" panose="03020402040406030203" pitchFamily="66" charset="-78"/>
                <a:ea typeface="Cambria" panose="02040503050406030204" pitchFamily="18" charset="0"/>
                <a:cs typeface="Arabic Typesetting" panose="03020402040406030203" pitchFamily="66" charset="-78"/>
              </a:rPr>
              <a:t> </a:t>
            </a:r>
          </a:p>
          <a:p>
            <a:pPr>
              <a:lnSpc>
                <a:spcPct val="150000"/>
              </a:lnSpc>
            </a:pPr>
            <a:r>
              <a:rPr lang="en-GB" sz="2200" dirty="0">
                <a:latin typeface="Arabic Typesetting" panose="03020402040406030203" pitchFamily="66" charset="-78"/>
                <a:ea typeface="Cambria" panose="02040503050406030204" pitchFamily="18" charset="0"/>
                <a:cs typeface="Arabic Typesetting" panose="03020402040406030203" pitchFamily="66" charset="-78"/>
              </a:rPr>
              <a:t>statement and </a:t>
            </a:r>
            <a:r>
              <a:rPr lang="en-GB" sz="2200" b="1" u="sng" dirty="0">
                <a:latin typeface="Arabic Typesetting" panose="03020402040406030203" pitchFamily="66" charset="-78"/>
                <a:ea typeface="Cambria" panose="02040503050406030204" pitchFamily="18" charset="0"/>
                <a:cs typeface="Arabic Typesetting" panose="03020402040406030203" pitchFamily="66" charset="-78"/>
              </a:rPr>
              <a:t>PRISMA-P</a:t>
            </a:r>
          </a:p>
          <a:p>
            <a:pPr>
              <a:lnSpc>
                <a:spcPct val="150000"/>
              </a:lnSpc>
            </a:pPr>
            <a:r>
              <a:rPr lang="en-GB" sz="2200" b="1" u="sng" dirty="0">
                <a:latin typeface="Arabic Typesetting" panose="03020402040406030203" pitchFamily="66" charset="-78"/>
                <a:ea typeface="Cambria" panose="02040503050406030204" pitchFamily="18" charset="0"/>
                <a:cs typeface="Arabic Typesetting" panose="03020402040406030203" pitchFamily="66" charset="-78"/>
              </a:rPr>
              <a:t>checklist</a:t>
            </a:r>
            <a:r>
              <a:rPr lang="en-GB" sz="2200" b="1" dirty="0">
                <a:latin typeface="Arabic Typesetting" panose="03020402040406030203" pitchFamily="66" charset="-78"/>
                <a:ea typeface="Cambria" panose="02040503050406030204" pitchFamily="18" charset="0"/>
                <a:cs typeface="Arabic Typesetting" panose="03020402040406030203" pitchFamily="66" charset="-78"/>
              </a:rPr>
              <a:t> </a:t>
            </a:r>
            <a:r>
              <a:rPr lang="en-GB" sz="2200" dirty="0">
                <a:latin typeface="Arabic Typesetting" panose="03020402040406030203" pitchFamily="66" charset="-78"/>
                <a:ea typeface="Cambria" panose="02040503050406030204" pitchFamily="18" charset="0"/>
                <a:cs typeface="Arabic Typesetting" panose="03020402040406030203" pitchFamily="66" charset="-78"/>
              </a:rPr>
              <a:t>(</a:t>
            </a:r>
            <a:r>
              <a:rPr lang="en-GB" sz="2200" b="0" i="0" dirty="0">
                <a:effectLst/>
                <a:latin typeface="Arabic Typesetting" panose="03020402040406030203" pitchFamily="66" charset="-78"/>
                <a:cs typeface="Arabic Typesetting" panose="03020402040406030203" pitchFamily="66" charset="-78"/>
              </a:rPr>
              <a:t>Preferred Reporting </a:t>
            </a:r>
          </a:p>
          <a:p>
            <a:pPr>
              <a:lnSpc>
                <a:spcPct val="150000"/>
              </a:lnSpc>
            </a:pPr>
            <a:r>
              <a:rPr lang="en-GB" sz="2200" b="0" i="0" dirty="0">
                <a:effectLst/>
                <a:latin typeface="Arabic Typesetting" panose="03020402040406030203" pitchFamily="66" charset="-78"/>
                <a:cs typeface="Arabic Typesetting" panose="03020402040406030203" pitchFamily="66" charset="-78"/>
              </a:rPr>
              <a:t>Items for Systematic review and </a:t>
            </a:r>
          </a:p>
          <a:p>
            <a:pPr>
              <a:lnSpc>
                <a:spcPct val="150000"/>
              </a:lnSpc>
            </a:pPr>
            <a:r>
              <a:rPr lang="en-GB" sz="2200" b="0" i="0" dirty="0">
                <a:effectLst/>
                <a:latin typeface="Arabic Typesetting" panose="03020402040406030203" pitchFamily="66" charset="-78"/>
                <a:cs typeface="Arabic Typesetting" panose="03020402040406030203" pitchFamily="66" charset="-78"/>
              </a:rPr>
              <a:t>Meta-Analysis Protocols</a:t>
            </a:r>
            <a:r>
              <a:rPr lang="en-GB" sz="2200" dirty="0">
                <a:latin typeface="Arabic Typesetting" panose="03020402040406030203" pitchFamily="66" charset="-78"/>
                <a:ea typeface="Cambria" panose="02040503050406030204" pitchFamily="18" charset="0"/>
                <a:cs typeface="Arabic Typesetting" panose="03020402040406030203" pitchFamily="66" charset="-78"/>
              </a:rPr>
              <a:t>) when </a:t>
            </a:r>
          </a:p>
          <a:p>
            <a:pPr>
              <a:lnSpc>
                <a:spcPct val="150000"/>
              </a:lnSpc>
            </a:pPr>
            <a:r>
              <a:rPr lang="en-GB" sz="2200" dirty="0">
                <a:latin typeface="Arabic Typesetting" panose="03020402040406030203" pitchFamily="66" charset="-78"/>
                <a:ea typeface="Cambria" panose="02040503050406030204" pitchFamily="18" charset="0"/>
                <a:cs typeface="Arabic Typesetting" panose="03020402040406030203" pitchFamily="66" charset="-78"/>
              </a:rPr>
              <a:t>pre-registering our study </a:t>
            </a:r>
          </a:p>
          <a:p>
            <a:pPr>
              <a:lnSpc>
                <a:spcPct val="150000"/>
              </a:lnSpc>
            </a:pPr>
            <a:r>
              <a:rPr lang="en-GB" sz="2200" dirty="0">
                <a:latin typeface="Arabic Typesetting" panose="03020402040406030203" pitchFamily="66" charset="-78"/>
                <a:ea typeface="Cambria" panose="02040503050406030204" pitchFamily="18" charset="0"/>
                <a:cs typeface="Arabic Typesetting" panose="03020402040406030203" pitchFamily="66" charset="-78"/>
              </a:rPr>
              <a:t>protocol with </a:t>
            </a:r>
            <a:r>
              <a:rPr lang="en-GB" sz="2200" b="1" u="sng" dirty="0">
                <a:latin typeface="Arabic Typesetting" panose="03020402040406030203" pitchFamily="66" charset="-78"/>
                <a:ea typeface="Cambria" panose="02040503050406030204" pitchFamily="18" charset="0"/>
                <a:cs typeface="Arabic Typesetting" panose="03020402040406030203" pitchFamily="66" charset="-78"/>
              </a:rPr>
              <a:t>PROSPERO.</a:t>
            </a:r>
            <a:endParaRPr lang="en-GB" sz="2200" dirty="0">
              <a:latin typeface="Arabic Typesetting" panose="03020402040406030203" pitchFamily="66" charset="-78"/>
              <a:ea typeface="Cambria" panose="02040503050406030204" pitchFamily="18" charset="0"/>
              <a:cs typeface="Arabic Typesetting" panose="03020402040406030203" pitchFamily="66" charset="-78"/>
            </a:endParaRPr>
          </a:p>
        </p:txBody>
      </p:sp>
    </p:spTree>
    <p:extLst>
      <p:ext uri="{BB962C8B-B14F-4D97-AF65-F5344CB8AC3E}">
        <p14:creationId xmlns:p14="http://schemas.microsoft.com/office/powerpoint/2010/main" val="363716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9A120-B52E-6B96-AC1B-7621EAEB3CBF}"/>
              </a:ext>
            </a:extLst>
          </p:cNvPr>
          <p:cNvSpPr>
            <a:spLocks noGrp="1"/>
          </p:cNvSpPr>
          <p:nvPr>
            <p:ph type="title"/>
          </p:nvPr>
        </p:nvSpPr>
        <p:spPr>
          <a:xfrm>
            <a:off x="1176791" y="951722"/>
            <a:ext cx="10058400" cy="755821"/>
          </a:xfrm>
        </p:spPr>
        <p:txBody>
          <a:bodyPr>
            <a:normAutofit/>
          </a:bodyPr>
          <a:lstStyle/>
          <a:p>
            <a:r>
              <a:rPr lang="en-GB" sz="3600" b="1" dirty="0">
                <a:solidFill>
                  <a:schemeClr val="tx1"/>
                </a:solidFill>
                <a:latin typeface="Arabic Typesetting" panose="03020402040406030203" pitchFamily="66" charset="-78"/>
                <a:cs typeface="Arabic Typesetting" panose="03020402040406030203" pitchFamily="66" charset="-78"/>
              </a:rPr>
              <a:t>OSF Public Project</a:t>
            </a:r>
          </a:p>
        </p:txBody>
      </p:sp>
      <p:pic>
        <p:nvPicPr>
          <p:cNvPr id="5" name="Content Placeholder 4" descr="A screenshot of a computer&#10;&#10;Description automatically generated">
            <a:extLst>
              <a:ext uri="{FF2B5EF4-FFF2-40B4-BE49-F238E27FC236}">
                <a16:creationId xmlns:a16="http://schemas.microsoft.com/office/drawing/2014/main" id="{FEE36640-B116-1807-E088-21E3E022479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339" t="11673" r="10303"/>
          <a:stretch/>
        </p:blipFill>
        <p:spPr>
          <a:xfrm>
            <a:off x="4460033" y="1838130"/>
            <a:ext cx="6775158" cy="4490621"/>
          </a:xfrm>
        </p:spPr>
      </p:pic>
      <p:sp>
        <p:nvSpPr>
          <p:cNvPr id="6" name="TextBox 5">
            <a:extLst>
              <a:ext uri="{FF2B5EF4-FFF2-40B4-BE49-F238E27FC236}">
                <a16:creationId xmlns:a16="http://schemas.microsoft.com/office/drawing/2014/main" id="{53ED0D00-E134-590B-DADA-77976A421477}"/>
              </a:ext>
            </a:extLst>
          </p:cNvPr>
          <p:cNvSpPr txBox="1"/>
          <p:nvPr/>
        </p:nvSpPr>
        <p:spPr>
          <a:xfrm>
            <a:off x="1191207" y="1838130"/>
            <a:ext cx="3100875" cy="4404050"/>
          </a:xfrm>
          <a:prstGeom prst="rect">
            <a:avLst/>
          </a:prstGeom>
          <a:solidFill>
            <a:schemeClr val="bg2"/>
          </a:solidFill>
          <a:ln>
            <a:solidFill>
              <a:schemeClr val="tx1"/>
            </a:solidFill>
          </a:ln>
        </p:spPr>
        <p:txBody>
          <a:bodyPr vert="horz" wrap="none" lIns="91440" tIns="45720" rIns="91440" bIns="45720" rtlCol="0" anchor="b">
            <a:noAutofit/>
          </a:bodyPr>
          <a:lstStyle/>
          <a:p>
            <a:pPr algn="ctr">
              <a:lnSpc>
                <a:spcPct val="150000"/>
              </a:lnSpc>
            </a:pPr>
            <a:r>
              <a:rPr lang="en-GB" sz="2200" b="1" u="sng" dirty="0">
                <a:latin typeface="Arabic Typesetting" panose="03020402040406030203" pitchFamily="66" charset="-78"/>
                <a:ea typeface="Cambria" panose="02040503050406030204" pitchFamily="18" charset="0"/>
                <a:cs typeface="Arabic Typesetting" panose="03020402040406030203" pitchFamily="66" charset="-78"/>
              </a:rPr>
              <a:t>3</a:t>
            </a:r>
            <a:r>
              <a:rPr lang="en-GB" sz="2200" b="1" u="sng" baseline="30000" dirty="0">
                <a:latin typeface="Arabic Typesetting" panose="03020402040406030203" pitchFamily="66" charset="-78"/>
                <a:ea typeface="Cambria" panose="02040503050406030204" pitchFamily="18" charset="0"/>
                <a:cs typeface="Arabic Typesetting" panose="03020402040406030203" pitchFamily="66" charset="-78"/>
              </a:rPr>
              <a:t>rd</a:t>
            </a:r>
            <a:r>
              <a:rPr lang="en-GB" sz="2200" b="1" u="sng" dirty="0">
                <a:latin typeface="Arabic Typesetting" panose="03020402040406030203" pitchFamily="66" charset="-78"/>
                <a:ea typeface="Cambria" panose="02040503050406030204" pitchFamily="18" charset="0"/>
                <a:cs typeface="Arabic Typesetting" panose="03020402040406030203" pitchFamily="66" charset="-78"/>
              </a:rPr>
              <a:t> step:</a:t>
            </a:r>
          </a:p>
          <a:p>
            <a:pPr>
              <a:lnSpc>
                <a:spcPct val="150000"/>
              </a:lnSpc>
            </a:pPr>
            <a:r>
              <a:rPr lang="en-GB" sz="2200" dirty="0">
                <a:latin typeface="Arabic Typesetting" panose="03020402040406030203" pitchFamily="66" charset="-78"/>
                <a:ea typeface="Cambria" panose="02040503050406030204" pitchFamily="18" charset="0"/>
                <a:cs typeface="Arabic Typesetting" panose="03020402040406030203" pitchFamily="66" charset="-78"/>
              </a:rPr>
              <a:t>We created an </a:t>
            </a:r>
            <a:r>
              <a:rPr lang="en-GB" sz="2200" b="1" u="sng" dirty="0">
                <a:latin typeface="Arabic Typesetting" panose="03020402040406030203" pitchFamily="66" charset="-78"/>
                <a:ea typeface="Cambria" panose="02040503050406030204" pitchFamily="18" charset="0"/>
                <a:cs typeface="Arabic Typesetting" panose="03020402040406030203" pitchFamily="66" charset="-78"/>
              </a:rPr>
              <a:t>OSF project </a:t>
            </a:r>
            <a:r>
              <a:rPr lang="en-GB" sz="2200" dirty="0">
                <a:latin typeface="Arabic Typesetting" panose="03020402040406030203" pitchFamily="66" charset="-78"/>
                <a:ea typeface="Cambria" panose="02040503050406030204" pitchFamily="18" charset="0"/>
                <a:cs typeface="Arabic Typesetting" panose="03020402040406030203" pitchFamily="66" charset="-78"/>
              </a:rPr>
              <a:t>for </a:t>
            </a:r>
          </a:p>
          <a:p>
            <a:pPr>
              <a:lnSpc>
                <a:spcPct val="150000"/>
              </a:lnSpc>
            </a:pPr>
            <a:r>
              <a:rPr lang="en-GB" sz="2200" dirty="0">
                <a:latin typeface="Arabic Typesetting" panose="03020402040406030203" pitchFamily="66" charset="-78"/>
                <a:ea typeface="Cambria" panose="02040503050406030204" pitchFamily="18" charset="0"/>
                <a:cs typeface="Arabic Typesetting" panose="03020402040406030203" pitchFamily="66" charset="-78"/>
              </a:rPr>
              <a:t>our study protocol and uploaded </a:t>
            </a:r>
          </a:p>
          <a:p>
            <a:pPr>
              <a:lnSpc>
                <a:spcPct val="150000"/>
              </a:lnSpc>
            </a:pPr>
            <a:r>
              <a:rPr lang="en-GB" sz="2200" dirty="0">
                <a:latin typeface="Arabic Typesetting" panose="03020402040406030203" pitchFamily="66" charset="-78"/>
                <a:ea typeface="Cambria" panose="02040503050406030204" pitchFamily="18" charset="0"/>
                <a:cs typeface="Arabic Typesetting" panose="03020402040406030203" pitchFamily="66" charset="-78"/>
              </a:rPr>
              <a:t>all </a:t>
            </a:r>
            <a:r>
              <a:rPr lang="en-GB" sz="2200" b="1" u="sng" dirty="0">
                <a:latin typeface="Arabic Typesetting" panose="03020402040406030203" pitchFamily="66" charset="-78"/>
                <a:ea typeface="Cambria" panose="02040503050406030204" pitchFamily="18" charset="0"/>
                <a:cs typeface="Arabic Typesetting" panose="03020402040406030203" pitchFamily="66" charset="-78"/>
              </a:rPr>
              <a:t>supplementary materials </a:t>
            </a:r>
            <a:r>
              <a:rPr lang="en-GB" sz="2200" dirty="0">
                <a:latin typeface="Arabic Typesetting" panose="03020402040406030203" pitchFamily="66" charset="-78"/>
                <a:ea typeface="Cambria" panose="02040503050406030204" pitchFamily="18" charset="0"/>
                <a:cs typeface="Arabic Typesetting" panose="03020402040406030203" pitchFamily="66" charset="-78"/>
              </a:rPr>
              <a:t>and</a:t>
            </a:r>
          </a:p>
          <a:p>
            <a:pPr>
              <a:lnSpc>
                <a:spcPct val="150000"/>
              </a:lnSpc>
            </a:pPr>
            <a:r>
              <a:rPr lang="en-GB" sz="2200" b="1" u="sng" dirty="0">
                <a:latin typeface="Arabic Typesetting" panose="03020402040406030203" pitchFamily="66" charset="-78"/>
                <a:ea typeface="Cambria" panose="02040503050406030204" pitchFamily="18" charset="0"/>
                <a:cs typeface="Arabic Typesetting" panose="03020402040406030203" pitchFamily="66" charset="-78"/>
              </a:rPr>
              <a:t>figures</a:t>
            </a:r>
            <a:r>
              <a:rPr lang="en-GB" sz="2200" dirty="0">
                <a:latin typeface="Arabic Typesetting" panose="03020402040406030203" pitchFamily="66" charset="-78"/>
                <a:ea typeface="Cambria" panose="02040503050406030204" pitchFamily="18" charset="0"/>
                <a:cs typeface="Arabic Typesetting" panose="03020402040406030203" pitchFamily="66" charset="-78"/>
              </a:rPr>
              <a:t> into our OSF project. All </a:t>
            </a:r>
          </a:p>
          <a:p>
            <a:pPr>
              <a:lnSpc>
                <a:spcPct val="150000"/>
              </a:lnSpc>
            </a:pPr>
            <a:r>
              <a:rPr lang="en-GB" sz="2200" dirty="0">
                <a:latin typeface="Arabic Typesetting" panose="03020402040406030203" pitchFamily="66" charset="-78"/>
                <a:ea typeface="Cambria" panose="02040503050406030204" pitchFamily="18" charset="0"/>
                <a:cs typeface="Arabic Typesetting" panose="03020402040406030203" pitchFamily="66" charset="-78"/>
              </a:rPr>
              <a:t>supplementary documents were</a:t>
            </a:r>
          </a:p>
          <a:p>
            <a:pPr>
              <a:lnSpc>
                <a:spcPct val="150000"/>
              </a:lnSpc>
            </a:pPr>
            <a:r>
              <a:rPr lang="en-GB" sz="2200" dirty="0">
                <a:latin typeface="Arabic Typesetting" panose="03020402040406030203" pitchFamily="66" charset="-78"/>
                <a:ea typeface="Cambria" panose="02040503050406030204" pitchFamily="18" charset="0"/>
                <a:cs typeface="Arabic Typesetting" panose="03020402040406030203" pitchFamily="66" charset="-78"/>
              </a:rPr>
              <a:t>made publicly available for other </a:t>
            </a:r>
          </a:p>
          <a:p>
            <a:pPr>
              <a:lnSpc>
                <a:spcPct val="150000"/>
              </a:lnSpc>
            </a:pPr>
            <a:r>
              <a:rPr lang="en-GB" sz="2200" dirty="0">
                <a:latin typeface="Arabic Typesetting" panose="03020402040406030203" pitchFamily="66" charset="-78"/>
                <a:ea typeface="Cambria" panose="02040503050406030204" pitchFamily="18" charset="0"/>
                <a:cs typeface="Arabic Typesetting" panose="03020402040406030203" pitchFamily="66" charset="-78"/>
              </a:rPr>
              <a:t>researchers aiming reproducibility </a:t>
            </a:r>
          </a:p>
          <a:p>
            <a:pPr>
              <a:lnSpc>
                <a:spcPct val="150000"/>
              </a:lnSpc>
            </a:pPr>
            <a:r>
              <a:rPr lang="en-GB" sz="2200" dirty="0">
                <a:latin typeface="Arabic Typesetting" panose="03020402040406030203" pitchFamily="66" charset="-78"/>
                <a:ea typeface="Cambria" panose="02040503050406030204" pitchFamily="18" charset="0"/>
                <a:cs typeface="Arabic Typesetting" panose="03020402040406030203" pitchFamily="66" charset="-78"/>
              </a:rPr>
              <a:t>and replicability.</a:t>
            </a:r>
          </a:p>
        </p:txBody>
      </p:sp>
    </p:spTree>
    <p:extLst>
      <p:ext uri="{BB962C8B-B14F-4D97-AF65-F5344CB8AC3E}">
        <p14:creationId xmlns:p14="http://schemas.microsoft.com/office/powerpoint/2010/main" val="2654813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ABCF-F6DA-17AC-957E-FBF5C607D987}"/>
              </a:ext>
            </a:extLst>
          </p:cNvPr>
          <p:cNvSpPr>
            <a:spLocks noGrp="1"/>
          </p:cNvSpPr>
          <p:nvPr>
            <p:ph type="title"/>
          </p:nvPr>
        </p:nvSpPr>
        <p:spPr/>
        <p:txBody>
          <a:bodyPr>
            <a:normAutofit/>
          </a:bodyPr>
          <a:lstStyle/>
          <a:p>
            <a:r>
              <a:rPr lang="en-GB" sz="3600" b="1" dirty="0">
                <a:solidFill>
                  <a:schemeClr val="tx1"/>
                </a:solidFill>
                <a:latin typeface="Arabic Typesetting" panose="03020402040406030203" pitchFamily="66" charset="-78"/>
                <a:cs typeface="Arabic Typesetting" panose="03020402040406030203" pitchFamily="66" charset="-78"/>
              </a:rPr>
              <a:t>Preprint: PsyArXiv</a:t>
            </a:r>
          </a:p>
        </p:txBody>
      </p:sp>
      <p:pic>
        <p:nvPicPr>
          <p:cNvPr id="5" name="Content Placeholder 4" descr="Graphical user interface, text&#10;&#10;Description automatically generated">
            <a:extLst>
              <a:ext uri="{FF2B5EF4-FFF2-40B4-BE49-F238E27FC236}">
                <a16:creationId xmlns:a16="http://schemas.microsoft.com/office/drawing/2014/main" id="{33369DD2-9255-0A44-9DC8-CDF0E6B740A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201" t="12167" r="12109" b="5520"/>
          <a:stretch/>
        </p:blipFill>
        <p:spPr>
          <a:xfrm>
            <a:off x="4376056" y="1828800"/>
            <a:ext cx="6779623" cy="4536190"/>
          </a:xfrm>
        </p:spPr>
      </p:pic>
      <p:sp>
        <p:nvSpPr>
          <p:cNvPr id="6" name="TextBox 5">
            <a:extLst>
              <a:ext uri="{FF2B5EF4-FFF2-40B4-BE49-F238E27FC236}">
                <a16:creationId xmlns:a16="http://schemas.microsoft.com/office/drawing/2014/main" id="{385F31EF-627B-CF08-648B-D8E0F2F1A815}"/>
              </a:ext>
            </a:extLst>
          </p:cNvPr>
          <p:cNvSpPr txBox="1"/>
          <p:nvPr/>
        </p:nvSpPr>
        <p:spPr>
          <a:xfrm>
            <a:off x="1097280" y="1838130"/>
            <a:ext cx="3194801" cy="4404050"/>
          </a:xfrm>
          <a:prstGeom prst="rect">
            <a:avLst/>
          </a:prstGeom>
          <a:solidFill>
            <a:schemeClr val="bg2"/>
          </a:solidFill>
          <a:ln>
            <a:solidFill>
              <a:schemeClr val="tx1"/>
            </a:solidFill>
          </a:ln>
        </p:spPr>
        <p:txBody>
          <a:bodyPr vert="horz" wrap="none" lIns="91440" tIns="45720" rIns="91440" bIns="45720" rtlCol="0" anchor="b">
            <a:noAutofit/>
          </a:bodyPr>
          <a:lstStyle/>
          <a:p>
            <a:pPr algn="ctr">
              <a:lnSpc>
                <a:spcPct val="150000"/>
              </a:lnSpc>
            </a:pPr>
            <a:r>
              <a:rPr lang="en-GB" sz="2200" b="1" u="sng" dirty="0">
                <a:latin typeface="Arabic Typesetting" panose="03020402040406030203" pitchFamily="66" charset="-78"/>
                <a:ea typeface="Cambria" panose="02040503050406030204" pitchFamily="18" charset="0"/>
                <a:cs typeface="Arabic Typesetting" panose="03020402040406030203" pitchFamily="66" charset="-78"/>
              </a:rPr>
              <a:t>4</a:t>
            </a:r>
            <a:r>
              <a:rPr lang="en-GB" sz="2200" b="1" u="sng" baseline="30000" dirty="0">
                <a:latin typeface="Arabic Typesetting" panose="03020402040406030203" pitchFamily="66" charset="-78"/>
                <a:ea typeface="Cambria" panose="02040503050406030204" pitchFamily="18" charset="0"/>
                <a:cs typeface="Arabic Typesetting" panose="03020402040406030203" pitchFamily="66" charset="-78"/>
              </a:rPr>
              <a:t>th</a:t>
            </a:r>
            <a:r>
              <a:rPr lang="en-GB" sz="2200" b="1" u="sng" dirty="0">
                <a:latin typeface="Arabic Typesetting" panose="03020402040406030203" pitchFamily="66" charset="-78"/>
                <a:ea typeface="Cambria" panose="02040503050406030204" pitchFamily="18" charset="0"/>
                <a:cs typeface="Arabic Typesetting" panose="03020402040406030203" pitchFamily="66" charset="-78"/>
              </a:rPr>
              <a:t> step:</a:t>
            </a:r>
          </a:p>
          <a:p>
            <a:pPr>
              <a:lnSpc>
                <a:spcPct val="150000"/>
              </a:lnSpc>
            </a:pPr>
            <a:r>
              <a:rPr lang="en-GB" sz="2200" dirty="0">
                <a:latin typeface="Arabic Typesetting" panose="03020402040406030203" pitchFamily="66" charset="-78"/>
                <a:ea typeface="Cambria" panose="02040503050406030204" pitchFamily="18" charset="0"/>
                <a:cs typeface="Arabic Typesetting" panose="03020402040406030203" pitchFamily="66" charset="-78"/>
              </a:rPr>
              <a:t>We submitted our study protocol</a:t>
            </a:r>
          </a:p>
          <a:p>
            <a:pPr>
              <a:lnSpc>
                <a:spcPct val="150000"/>
              </a:lnSpc>
            </a:pPr>
            <a:r>
              <a:rPr lang="en-GB" sz="2200" dirty="0">
                <a:latin typeface="Arabic Typesetting" panose="03020402040406030203" pitchFamily="66" charset="-78"/>
                <a:ea typeface="Cambria" panose="02040503050406030204" pitchFamily="18" charset="0"/>
                <a:cs typeface="Arabic Typesetting" panose="03020402040406030203" pitchFamily="66" charset="-78"/>
              </a:rPr>
              <a:t>to PsyArXiv as a Preprint which is </a:t>
            </a:r>
            <a:r>
              <a:rPr lang="en-GB" sz="2200" b="0" i="0" dirty="0">
                <a:solidFill>
                  <a:srgbClr val="202124"/>
                </a:solidFill>
                <a:effectLst/>
                <a:latin typeface="Arabic Typesetting" panose="03020402040406030203" pitchFamily="66" charset="-78"/>
                <a:cs typeface="Arabic Typesetting" panose="03020402040406030203" pitchFamily="66" charset="-78"/>
              </a:rPr>
              <a:t>a</a:t>
            </a:r>
          </a:p>
          <a:p>
            <a:pPr>
              <a:lnSpc>
                <a:spcPct val="150000"/>
              </a:lnSpc>
            </a:pPr>
            <a:r>
              <a:rPr lang="en-GB" sz="2200" b="0" i="0" dirty="0">
                <a:solidFill>
                  <a:srgbClr val="202124"/>
                </a:solidFill>
                <a:effectLst/>
                <a:latin typeface="Arabic Typesetting" panose="03020402040406030203" pitchFamily="66" charset="-78"/>
                <a:cs typeface="Arabic Typesetting" panose="03020402040406030203" pitchFamily="66" charset="-78"/>
              </a:rPr>
              <a:t>preprint repository for the </a:t>
            </a:r>
          </a:p>
          <a:p>
            <a:pPr>
              <a:lnSpc>
                <a:spcPct val="150000"/>
              </a:lnSpc>
            </a:pPr>
            <a:r>
              <a:rPr lang="en-GB" sz="2200" b="0" i="0" dirty="0">
                <a:solidFill>
                  <a:srgbClr val="202124"/>
                </a:solidFill>
                <a:effectLst/>
                <a:latin typeface="Arabic Typesetting" panose="03020402040406030203" pitchFamily="66" charset="-78"/>
                <a:cs typeface="Arabic Typesetting" panose="03020402040406030203" pitchFamily="66" charset="-78"/>
              </a:rPr>
              <a:t>psychological sciences hosted by the </a:t>
            </a:r>
          </a:p>
          <a:p>
            <a:pPr>
              <a:lnSpc>
                <a:spcPct val="150000"/>
              </a:lnSpc>
            </a:pPr>
            <a:r>
              <a:rPr lang="en-GB" sz="2200" b="0" i="0" dirty="0">
                <a:solidFill>
                  <a:srgbClr val="202124"/>
                </a:solidFill>
                <a:effectLst/>
                <a:latin typeface="Arabic Typesetting" panose="03020402040406030203" pitchFamily="66" charset="-78"/>
                <a:cs typeface="Arabic Typesetting" panose="03020402040406030203" pitchFamily="66" charset="-78"/>
              </a:rPr>
              <a:t>Center for Open Science (OSF). Ou</a:t>
            </a:r>
            <a:r>
              <a:rPr lang="en-GB" sz="2200" dirty="0">
                <a:solidFill>
                  <a:srgbClr val="202124"/>
                </a:solidFill>
                <a:latin typeface="Arabic Typesetting" panose="03020402040406030203" pitchFamily="66" charset="-78"/>
                <a:cs typeface="Arabic Typesetting" panose="03020402040406030203" pitchFamily="66" charset="-78"/>
              </a:rPr>
              <a:t>r</a:t>
            </a:r>
          </a:p>
          <a:p>
            <a:pPr>
              <a:lnSpc>
                <a:spcPct val="150000"/>
              </a:lnSpc>
            </a:pPr>
            <a:r>
              <a:rPr lang="en-GB" sz="2200" dirty="0">
                <a:solidFill>
                  <a:srgbClr val="202124"/>
                </a:solidFill>
                <a:latin typeface="Arabic Typesetting" panose="03020402040406030203" pitchFamily="66" charset="-78"/>
                <a:cs typeface="Arabic Typesetting" panose="03020402040406030203" pitchFamily="66" charset="-78"/>
              </a:rPr>
              <a:t>pre-print is linked to our OSF project</a:t>
            </a:r>
          </a:p>
          <a:p>
            <a:pPr>
              <a:lnSpc>
                <a:spcPct val="150000"/>
              </a:lnSpc>
            </a:pPr>
            <a:r>
              <a:rPr lang="en-GB" sz="2200" dirty="0">
                <a:solidFill>
                  <a:srgbClr val="202124"/>
                </a:solidFill>
                <a:latin typeface="Arabic Typesetting" panose="03020402040406030203" pitchFamily="66" charset="-78"/>
                <a:cs typeface="Arabic Typesetting" panose="03020402040406030203" pitchFamily="66" charset="-78"/>
              </a:rPr>
              <a:t>and our </a:t>
            </a:r>
            <a:r>
              <a:rPr lang="en-GB" sz="2200" dirty="0">
                <a:solidFill>
                  <a:srgbClr val="202124"/>
                </a:solidFill>
                <a:latin typeface="Arabic Typesetting" panose="03020402040406030203" pitchFamily="66" charset="-78"/>
                <a:ea typeface="Cambria" panose="02040503050406030204" pitchFamily="18" charset="0"/>
                <a:cs typeface="Arabic Typesetting" panose="03020402040406030203" pitchFamily="66" charset="-78"/>
              </a:rPr>
              <a:t>registered study protocol </a:t>
            </a:r>
            <a:r>
              <a:rPr lang="en-GB" sz="2200" dirty="0">
                <a:solidFill>
                  <a:srgbClr val="202124"/>
                </a:solidFill>
                <a:latin typeface="Arabic Typesetting" panose="03020402040406030203" pitchFamily="66" charset="-78"/>
                <a:cs typeface="Arabic Typesetting" panose="03020402040406030203" pitchFamily="66" charset="-78"/>
              </a:rPr>
              <a:t>so </a:t>
            </a:r>
            <a:r>
              <a:rPr lang="en-GB" sz="2200" dirty="0">
                <a:solidFill>
                  <a:srgbClr val="202124"/>
                </a:solidFill>
                <a:latin typeface="Arabic Typesetting" panose="03020402040406030203" pitchFamily="66" charset="-78"/>
                <a:ea typeface="Cambria" panose="02040503050406030204" pitchFamily="18" charset="0"/>
                <a:cs typeface="Arabic Typesetting" panose="03020402040406030203" pitchFamily="66" charset="-78"/>
              </a:rPr>
              <a:t>all</a:t>
            </a:r>
          </a:p>
          <a:p>
            <a:pPr>
              <a:lnSpc>
                <a:spcPct val="150000"/>
              </a:lnSpc>
            </a:pPr>
            <a:r>
              <a:rPr lang="en-GB" sz="2200" dirty="0">
                <a:solidFill>
                  <a:srgbClr val="202124"/>
                </a:solidFill>
                <a:latin typeface="Arabic Typesetting" panose="03020402040406030203" pitchFamily="66" charset="-78"/>
                <a:ea typeface="Cambria" panose="02040503050406030204" pitchFamily="18" charset="0"/>
                <a:cs typeface="Arabic Typesetting" panose="03020402040406030203" pitchFamily="66" charset="-78"/>
              </a:rPr>
              <a:t> supplementary files can be read easily.</a:t>
            </a:r>
            <a:endParaRPr lang="en-GB" sz="2200" dirty="0">
              <a:latin typeface="Arabic Typesetting" panose="03020402040406030203" pitchFamily="66" charset="-78"/>
              <a:ea typeface="Cambria" panose="02040503050406030204" pitchFamily="18" charset="0"/>
              <a:cs typeface="Arabic Typesetting" panose="03020402040406030203" pitchFamily="66" charset="-78"/>
            </a:endParaRPr>
          </a:p>
        </p:txBody>
      </p:sp>
    </p:spTree>
    <p:extLst>
      <p:ext uri="{BB962C8B-B14F-4D97-AF65-F5344CB8AC3E}">
        <p14:creationId xmlns:p14="http://schemas.microsoft.com/office/powerpoint/2010/main" val="918224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ABCF-F6DA-17AC-957E-FBF5C607D987}"/>
              </a:ext>
            </a:extLst>
          </p:cNvPr>
          <p:cNvSpPr>
            <a:spLocks noGrp="1"/>
          </p:cNvSpPr>
          <p:nvPr>
            <p:ph type="title"/>
          </p:nvPr>
        </p:nvSpPr>
        <p:spPr/>
        <p:txBody>
          <a:bodyPr>
            <a:normAutofit/>
          </a:bodyPr>
          <a:lstStyle/>
          <a:p>
            <a:r>
              <a:rPr lang="en-GB" sz="3600" b="1" dirty="0">
                <a:solidFill>
                  <a:schemeClr val="tx1"/>
                </a:solidFill>
                <a:latin typeface="Arabic Typesetting" panose="03020402040406030203" pitchFamily="66" charset="-78"/>
                <a:cs typeface="Arabic Typesetting" panose="03020402040406030203" pitchFamily="66" charset="-78"/>
              </a:rPr>
              <a:t>Open Access Publication</a:t>
            </a:r>
          </a:p>
        </p:txBody>
      </p:sp>
      <p:sp>
        <p:nvSpPr>
          <p:cNvPr id="6" name="TextBox 5">
            <a:extLst>
              <a:ext uri="{FF2B5EF4-FFF2-40B4-BE49-F238E27FC236}">
                <a16:creationId xmlns:a16="http://schemas.microsoft.com/office/drawing/2014/main" id="{385F31EF-627B-CF08-648B-D8E0F2F1A815}"/>
              </a:ext>
            </a:extLst>
          </p:cNvPr>
          <p:cNvSpPr txBox="1"/>
          <p:nvPr/>
        </p:nvSpPr>
        <p:spPr>
          <a:xfrm>
            <a:off x="1097280" y="1847461"/>
            <a:ext cx="3185471" cy="3946849"/>
          </a:xfrm>
          <a:prstGeom prst="rect">
            <a:avLst/>
          </a:prstGeom>
          <a:solidFill>
            <a:schemeClr val="bg2"/>
          </a:solidFill>
          <a:ln>
            <a:solidFill>
              <a:schemeClr val="tx1"/>
            </a:solidFill>
          </a:ln>
        </p:spPr>
        <p:txBody>
          <a:bodyPr vert="horz" wrap="none" lIns="91440" tIns="45720" rIns="91440" bIns="45720" rtlCol="0" anchor="b">
            <a:noAutofit/>
          </a:bodyPr>
          <a:lstStyle/>
          <a:p>
            <a:pPr algn="ctr">
              <a:lnSpc>
                <a:spcPct val="150000"/>
              </a:lnSpc>
            </a:pPr>
            <a:r>
              <a:rPr lang="en-GB" sz="2200" b="1" u="sng" dirty="0">
                <a:latin typeface="Arabic Typesetting" panose="03020402040406030203" pitchFamily="66" charset="-78"/>
                <a:ea typeface="Cambria" panose="02040503050406030204" pitchFamily="18" charset="0"/>
                <a:cs typeface="Arabic Typesetting" panose="03020402040406030203" pitchFamily="66" charset="-78"/>
              </a:rPr>
              <a:t>5</a:t>
            </a:r>
            <a:r>
              <a:rPr lang="en-GB" sz="2200" b="1" u="sng" baseline="30000" dirty="0">
                <a:latin typeface="Arabic Typesetting" panose="03020402040406030203" pitchFamily="66" charset="-78"/>
                <a:ea typeface="Cambria" panose="02040503050406030204" pitchFamily="18" charset="0"/>
                <a:cs typeface="Arabic Typesetting" panose="03020402040406030203" pitchFamily="66" charset="-78"/>
              </a:rPr>
              <a:t>th</a:t>
            </a:r>
            <a:r>
              <a:rPr lang="en-GB" sz="2200" b="1" u="sng" dirty="0">
                <a:latin typeface="Arabic Typesetting" panose="03020402040406030203" pitchFamily="66" charset="-78"/>
                <a:ea typeface="Cambria" panose="02040503050406030204" pitchFamily="18" charset="0"/>
                <a:cs typeface="Arabic Typesetting" panose="03020402040406030203" pitchFamily="66" charset="-78"/>
              </a:rPr>
              <a:t> step:</a:t>
            </a:r>
          </a:p>
          <a:p>
            <a:pPr>
              <a:lnSpc>
                <a:spcPct val="150000"/>
              </a:lnSpc>
            </a:pPr>
            <a:r>
              <a:rPr lang="en-GB" sz="2200" dirty="0">
                <a:latin typeface="Arabic Typesetting" panose="03020402040406030203" pitchFamily="66" charset="-78"/>
                <a:ea typeface="Cambria" panose="02040503050406030204" pitchFamily="18" charset="0"/>
                <a:cs typeface="Arabic Typesetting" panose="03020402040406030203" pitchFamily="66" charset="-78"/>
              </a:rPr>
              <a:t>We submitted our study protocol</a:t>
            </a:r>
          </a:p>
          <a:p>
            <a:pPr>
              <a:lnSpc>
                <a:spcPct val="150000"/>
              </a:lnSpc>
            </a:pPr>
            <a:r>
              <a:rPr lang="en-GB" sz="2200" dirty="0">
                <a:latin typeface="Arabic Typesetting" panose="03020402040406030203" pitchFamily="66" charset="-78"/>
                <a:ea typeface="Cambria" panose="02040503050406030204" pitchFamily="18" charset="0"/>
                <a:cs typeface="Arabic Typesetting" panose="03020402040406030203" pitchFamily="66" charset="-78"/>
              </a:rPr>
              <a:t>to </a:t>
            </a:r>
            <a:r>
              <a:rPr lang="en-GB" sz="2200" b="1" u="sng" dirty="0">
                <a:latin typeface="Arabic Typesetting" panose="03020402040406030203" pitchFamily="66" charset="-78"/>
                <a:ea typeface="Cambria" panose="02040503050406030204" pitchFamily="18" charset="0"/>
                <a:cs typeface="Arabic Typesetting" panose="03020402040406030203" pitchFamily="66" charset="-78"/>
              </a:rPr>
              <a:t>PLOS ONE</a:t>
            </a:r>
            <a:r>
              <a:rPr lang="en-GB" sz="2200" dirty="0">
                <a:latin typeface="Arabic Typesetting" panose="03020402040406030203" pitchFamily="66" charset="-78"/>
                <a:ea typeface="Cambria" panose="02040503050406030204" pitchFamily="18" charset="0"/>
                <a:cs typeface="Arabic Typesetting" panose="03020402040406030203" pitchFamily="66" charset="-78"/>
              </a:rPr>
              <a:t>, which is a non-profit</a:t>
            </a:r>
          </a:p>
          <a:p>
            <a:pPr>
              <a:lnSpc>
                <a:spcPct val="150000"/>
              </a:lnSpc>
            </a:pPr>
            <a:r>
              <a:rPr lang="en-GB" sz="2200" dirty="0">
                <a:latin typeface="Arabic Typesetting" panose="03020402040406030203" pitchFamily="66" charset="-78"/>
                <a:ea typeface="Cambria" panose="02040503050406030204" pitchFamily="18" charset="0"/>
                <a:cs typeface="Arabic Typesetting" panose="03020402040406030203" pitchFamily="66" charset="-78"/>
              </a:rPr>
              <a:t>Open Access Journal. PLOS ONE is in</a:t>
            </a:r>
          </a:p>
          <a:p>
            <a:pPr>
              <a:lnSpc>
                <a:spcPct val="150000"/>
              </a:lnSpc>
            </a:pPr>
            <a:r>
              <a:rPr lang="en-GB" sz="2200" dirty="0">
                <a:latin typeface="Arabic Typesetting" panose="03020402040406030203" pitchFamily="66" charset="-78"/>
                <a:ea typeface="Cambria" panose="02040503050406030204" pitchFamily="18" charset="0"/>
                <a:cs typeface="Arabic Typesetting" panose="03020402040406030203" pitchFamily="66" charset="-78"/>
              </a:rPr>
              <a:t>publishing agreement with the </a:t>
            </a:r>
          </a:p>
          <a:p>
            <a:pPr>
              <a:lnSpc>
                <a:spcPct val="150000"/>
              </a:lnSpc>
            </a:pPr>
            <a:r>
              <a:rPr lang="en-GB" sz="2200" dirty="0">
                <a:latin typeface="Arabic Typesetting" panose="03020402040406030203" pitchFamily="66" charset="-78"/>
                <a:ea typeface="Cambria" panose="02040503050406030204" pitchFamily="18" charset="0"/>
                <a:cs typeface="Arabic Typesetting" panose="03020402040406030203" pitchFamily="66" charset="-78"/>
              </a:rPr>
              <a:t>UoY, that is, all researchers can </a:t>
            </a:r>
          </a:p>
          <a:p>
            <a:pPr>
              <a:lnSpc>
                <a:spcPct val="150000"/>
              </a:lnSpc>
            </a:pPr>
            <a:r>
              <a:rPr lang="en-GB" sz="2200" dirty="0">
                <a:latin typeface="Arabic Typesetting" panose="03020402040406030203" pitchFamily="66" charset="-78"/>
                <a:ea typeface="Cambria" panose="02040503050406030204" pitchFamily="18" charset="0"/>
                <a:cs typeface="Arabic Typesetting" panose="03020402040406030203" pitchFamily="66" charset="-78"/>
              </a:rPr>
              <a:t>freely publish their research on PLOS </a:t>
            </a:r>
          </a:p>
          <a:p>
            <a:pPr>
              <a:lnSpc>
                <a:spcPct val="150000"/>
              </a:lnSpc>
            </a:pPr>
            <a:r>
              <a:rPr lang="en-GB" sz="2200" dirty="0">
                <a:latin typeface="Arabic Typesetting" panose="03020402040406030203" pitchFamily="66" charset="-78"/>
                <a:ea typeface="Cambria" panose="02040503050406030204" pitchFamily="18" charset="0"/>
                <a:cs typeface="Arabic Typesetting" panose="03020402040406030203" pitchFamily="66" charset="-78"/>
              </a:rPr>
              <a:t>ONE with no extra publication fee. </a:t>
            </a:r>
          </a:p>
        </p:txBody>
      </p:sp>
      <p:sp>
        <p:nvSpPr>
          <p:cNvPr id="8" name="TextBox 7">
            <a:extLst>
              <a:ext uri="{FF2B5EF4-FFF2-40B4-BE49-F238E27FC236}">
                <a16:creationId xmlns:a16="http://schemas.microsoft.com/office/drawing/2014/main" id="{E3DF0673-7DAA-1C26-2E60-00F871B17314}"/>
              </a:ext>
            </a:extLst>
          </p:cNvPr>
          <p:cNvSpPr txBox="1"/>
          <p:nvPr/>
        </p:nvSpPr>
        <p:spPr>
          <a:xfrm>
            <a:off x="4860473" y="4316982"/>
            <a:ext cx="6429567" cy="1477328"/>
          </a:xfrm>
          <a:prstGeom prst="rect">
            <a:avLst/>
          </a:prstGeom>
          <a:noFill/>
        </p:spPr>
        <p:txBody>
          <a:bodyPr wrap="square">
            <a:spAutoFit/>
          </a:bodyPr>
          <a:lstStyle/>
          <a:p>
            <a:pPr algn="ctr">
              <a:lnSpc>
                <a:spcPct val="150000"/>
              </a:lnSpc>
            </a:pPr>
            <a:r>
              <a:rPr lang="en-GB" sz="3000" b="1" dirty="0">
                <a:solidFill>
                  <a:srgbClr val="FF0000"/>
                </a:solidFill>
                <a:latin typeface="Arabic Typesetting" panose="03020402040406030203" pitchFamily="66" charset="-78"/>
                <a:ea typeface="Cambria" panose="02040503050406030204" pitchFamily="18" charset="0"/>
                <a:cs typeface="Arabic Typesetting" panose="03020402040406030203" pitchFamily="66" charset="-78"/>
              </a:rPr>
              <a:t>Our protocol has recently been accepted for open access publication and is now in production (PLOS ONE).</a:t>
            </a:r>
          </a:p>
        </p:txBody>
      </p:sp>
      <p:pic>
        <p:nvPicPr>
          <p:cNvPr id="10" name="Picture 9" descr="A picture containing text&#10;&#10;Description automatically generated">
            <a:extLst>
              <a:ext uri="{FF2B5EF4-FFF2-40B4-BE49-F238E27FC236}">
                <a16:creationId xmlns:a16="http://schemas.microsoft.com/office/drawing/2014/main" id="{6C38F8D0-45DD-F527-07AF-21A78B193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760" y="1923412"/>
            <a:ext cx="6003960" cy="2256702"/>
          </a:xfrm>
          <a:prstGeom prst="rect">
            <a:avLst/>
          </a:prstGeom>
        </p:spPr>
      </p:pic>
    </p:spTree>
    <p:extLst>
      <p:ext uri="{BB962C8B-B14F-4D97-AF65-F5344CB8AC3E}">
        <p14:creationId xmlns:p14="http://schemas.microsoft.com/office/powerpoint/2010/main" val="2826068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D1CD5-DF9F-7E0C-0CC6-B6BB546DECF4}"/>
              </a:ext>
            </a:extLst>
          </p:cNvPr>
          <p:cNvSpPr>
            <a:spLocks noGrp="1"/>
          </p:cNvSpPr>
          <p:nvPr>
            <p:ph type="title"/>
          </p:nvPr>
        </p:nvSpPr>
        <p:spPr/>
        <p:txBody>
          <a:bodyPr>
            <a:normAutofit/>
          </a:bodyPr>
          <a:lstStyle/>
          <a:p>
            <a:r>
              <a:rPr lang="en-GB" sz="3600" b="1" dirty="0">
                <a:solidFill>
                  <a:schemeClr val="tx1"/>
                </a:solidFill>
                <a:latin typeface="Arabic Typesetting" panose="03020402040406030203" pitchFamily="66" charset="-78"/>
                <a:cs typeface="Arabic Typesetting" panose="03020402040406030203" pitchFamily="66" charset="-78"/>
              </a:rPr>
              <a:t>CANDY LAB: Latest Open Access Publications - 2022</a:t>
            </a:r>
          </a:p>
        </p:txBody>
      </p:sp>
      <p:sp>
        <p:nvSpPr>
          <p:cNvPr id="3" name="Content Placeholder 2">
            <a:extLst>
              <a:ext uri="{FF2B5EF4-FFF2-40B4-BE49-F238E27FC236}">
                <a16:creationId xmlns:a16="http://schemas.microsoft.com/office/drawing/2014/main" id="{21255707-77A5-7727-97E0-63399CC77F20}"/>
              </a:ext>
            </a:extLst>
          </p:cNvPr>
          <p:cNvSpPr>
            <a:spLocks noGrp="1"/>
          </p:cNvSpPr>
          <p:nvPr>
            <p:ph idx="1"/>
          </p:nvPr>
        </p:nvSpPr>
        <p:spPr>
          <a:xfrm>
            <a:off x="1097279" y="1845734"/>
            <a:ext cx="11013855" cy="4396446"/>
          </a:xfrm>
        </p:spPr>
        <p:txBody>
          <a:bodyPr>
            <a:noAutofit/>
          </a:bodyPr>
          <a:lstStyle/>
          <a:p>
            <a:pPr algn="l">
              <a:buFont typeface="Wingdings" panose="05000000000000000000" pitchFamily="2" charset="2"/>
              <a:buChar char="Ø"/>
            </a:pPr>
            <a:r>
              <a:rPr lang="en-GB" sz="1200" b="0" i="0" dirty="0">
                <a:solidFill>
                  <a:schemeClr val="tx1"/>
                </a:solidFill>
                <a:effectLst/>
                <a:latin typeface="Arial" panose="020B0604020202020204" pitchFamily="34" charset="0"/>
                <a:cs typeface="Arial" panose="020B0604020202020204" pitchFamily="34" charset="0"/>
              </a:rPr>
              <a:t>  Parent-mediated play‐based interventions to improve social communication and language skills of preschool autistic children:  </a:t>
            </a:r>
          </a:p>
          <a:p>
            <a:pPr marL="0" indent="0" algn="l">
              <a:buNone/>
            </a:pPr>
            <a:r>
              <a:rPr lang="en-GB" sz="1200" dirty="0">
                <a:solidFill>
                  <a:schemeClr val="tx1"/>
                </a:solidFill>
                <a:latin typeface="Arial" panose="020B0604020202020204" pitchFamily="34" charset="0"/>
                <a:cs typeface="Arial" panose="020B0604020202020204" pitchFamily="34" charset="0"/>
              </a:rPr>
              <a:t>     </a:t>
            </a:r>
            <a:r>
              <a:rPr lang="en-GB" sz="1200" b="0" i="0" dirty="0">
                <a:solidFill>
                  <a:schemeClr val="tx1"/>
                </a:solidFill>
                <a:effectLst/>
                <a:latin typeface="Arial" panose="020B0604020202020204" pitchFamily="34" charset="0"/>
                <a:cs typeface="Arial" panose="020B0604020202020204" pitchFamily="34" charset="0"/>
              </a:rPr>
              <a:t>A systematic review and meta-analysis protocol </a:t>
            </a:r>
            <a:r>
              <a:rPr lang="en-GB" sz="1200" b="0" i="0" dirty="0">
                <a:solidFill>
                  <a:srgbClr val="0070C0"/>
                </a:solidFill>
                <a:effectLst/>
                <a:latin typeface="Arial" panose="020B0604020202020204" pitchFamily="34" charset="0"/>
                <a:cs typeface="Arial" panose="020B0604020202020204" pitchFamily="34" charset="0"/>
              </a:rPr>
              <a:t>E Deniz, GA Francis, C Torgerson, U Toseeb </a:t>
            </a:r>
          </a:p>
          <a:p>
            <a:pPr algn="l">
              <a:buFont typeface="Wingdings" panose="05000000000000000000" pitchFamily="2" charset="2"/>
              <a:buChar char="Ø"/>
            </a:pPr>
            <a:r>
              <a:rPr lang="en-GB" sz="1200" dirty="0">
                <a:solidFill>
                  <a:schemeClr val="tx1"/>
                </a:solidFill>
                <a:latin typeface="Arial" panose="020B0604020202020204" pitchFamily="34" charset="0"/>
                <a:cs typeface="Arial" panose="020B0604020202020204" pitchFamily="34" charset="0"/>
              </a:rPr>
              <a:t>  Play-based interventions for mental health: A systematic review and meta-analysis focused on children and adolescents with autism</a:t>
            </a:r>
          </a:p>
          <a:p>
            <a:pPr marL="0" indent="0" algn="l">
              <a:buNone/>
            </a:pPr>
            <a:r>
              <a:rPr lang="en-GB" sz="1200" dirty="0">
                <a:solidFill>
                  <a:schemeClr val="tx1"/>
                </a:solidFill>
                <a:latin typeface="Arial" panose="020B0604020202020204" pitchFamily="34" charset="0"/>
                <a:cs typeface="Arial" panose="020B0604020202020204" pitchFamily="34" charset="0"/>
              </a:rPr>
              <a:t>     spectrum disorder and developmental language disorder </a:t>
            </a:r>
            <a:r>
              <a:rPr lang="en-GB" sz="1200" b="0" i="0" dirty="0">
                <a:solidFill>
                  <a:srgbClr val="0070C0"/>
                </a:solidFill>
                <a:effectLst/>
                <a:latin typeface="Arial" panose="020B0604020202020204" pitchFamily="34" charset="0"/>
                <a:cs typeface="Arial" panose="020B0604020202020204" pitchFamily="34" charset="0"/>
              </a:rPr>
              <a:t>GA Francis, E Deniz, C Torgerson, U Toseeb </a:t>
            </a:r>
            <a:endParaRPr lang="en-GB" sz="1200" b="0" i="0" dirty="0">
              <a:solidFill>
                <a:schemeClr val="tx1"/>
              </a:solidFill>
              <a:effectLst/>
              <a:latin typeface="Arial" panose="020B0604020202020204" pitchFamily="34" charset="0"/>
              <a:cs typeface="Arial" panose="020B0604020202020204" pitchFamily="34" charset="0"/>
            </a:endParaRPr>
          </a:p>
          <a:p>
            <a:pPr algn="l">
              <a:buFont typeface="Wingdings" panose="05000000000000000000" pitchFamily="2" charset="2"/>
              <a:buChar char="Ø"/>
            </a:pPr>
            <a:r>
              <a:rPr lang="en-GB" sz="1200" b="0" i="0" u="none" strike="noStrike" dirty="0">
                <a:solidFill>
                  <a:schemeClr val="tx1"/>
                </a:solidFill>
                <a:effectLst/>
                <a:latin typeface="Arial" panose="020B0604020202020204" pitchFamily="34" charset="0"/>
                <a:cs typeface="Arial" panose="020B0604020202020204" pitchFamily="34" charset="0"/>
              </a:rPr>
              <a:t>  A Longitudinal Study of Sibling Bullying and Mental Health in Autistic Adolescents: The Role of Self-esteem </a:t>
            </a:r>
            <a:r>
              <a:rPr lang="en-GB" sz="1200" b="0" i="0" dirty="0">
                <a:solidFill>
                  <a:srgbClr val="0070C0"/>
                </a:solidFill>
                <a:effectLst/>
                <a:latin typeface="Arial" panose="020B0604020202020204" pitchFamily="34" charset="0"/>
                <a:cs typeface="Arial" panose="020B0604020202020204" pitchFamily="34" charset="0"/>
              </a:rPr>
              <a:t>E Deniz, U Toseeb </a:t>
            </a:r>
            <a:endParaRPr lang="en-GB" sz="1200" b="0" i="0" dirty="0">
              <a:solidFill>
                <a:schemeClr val="tx1"/>
              </a:solidFill>
              <a:effectLst/>
              <a:latin typeface="Arial" panose="020B0604020202020204" pitchFamily="34" charset="0"/>
              <a:cs typeface="Arial" panose="020B0604020202020204" pitchFamily="34" charset="0"/>
            </a:endParaRPr>
          </a:p>
          <a:p>
            <a:pPr>
              <a:buFont typeface="Wingdings" panose="05000000000000000000" pitchFamily="2" charset="2"/>
              <a:buChar char="Ø"/>
            </a:pPr>
            <a:r>
              <a:rPr lang="en-GB" sz="1200" b="0" i="0" u="none" strike="noStrike" dirty="0">
                <a:solidFill>
                  <a:schemeClr val="tx1"/>
                </a:solidFill>
                <a:effectLst/>
                <a:latin typeface="Arial" panose="020B0604020202020204" pitchFamily="34" charset="0"/>
                <a:cs typeface="Arial" panose="020B0604020202020204" pitchFamily="34" charset="0"/>
              </a:rPr>
              <a:t>  Sibling Bullying in Turkish Adolescents: Translation and Cross-Cultural Validation of the Sibling Bullying Questionnaire </a:t>
            </a:r>
            <a:r>
              <a:rPr lang="en-GB" sz="1200" b="0" i="0" dirty="0">
                <a:solidFill>
                  <a:srgbClr val="0070C0"/>
                </a:solidFill>
                <a:effectLst/>
                <a:latin typeface="Arial" panose="020B0604020202020204" pitchFamily="34" charset="0"/>
                <a:cs typeface="Arial" panose="020B0604020202020204" pitchFamily="34" charset="0"/>
              </a:rPr>
              <a:t>Deniz et al., 2022</a:t>
            </a:r>
            <a:endParaRPr lang="en-GB" sz="1200" b="0" i="0" u="none" strike="noStrike" dirty="0">
              <a:solidFill>
                <a:schemeClr val="tx1"/>
              </a:solidFill>
              <a:effectLst/>
              <a:latin typeface="Arial" panose="020B0604020202020204" pitchFamily="34" charset="0"/>
              <a:cs typeface="Arial" panose="020B0604020202020204" pitchFamily="34" charset="0"/>
            </a:endParaRPr>
          </a:p>
          <a:p>
            <a:pPr>
              <a:buFont typeface="Wingdings" panose="05000000000000000000" pitchFamily="2" charset="2"/>
              <a:buChar char="Ø"/>
            </a:pPr>
            <a:r>
              <a:rPr lang="en-GB" sz="1200" b="0" i="0" u="none" strike="noStrike" dirty="0">
                <a:solidFill>
                  <a:schemeClr val="tx1"/>
                </a:solidFill>
                <a:effectLst/>
                <a:latin typeface="Arial" panose="020B0604020202020204" pitchFamily="34" charset="0"/>
                <a:cs typeface="Arial" panose="020B0604020202020204" pitchFamily="34" charset="0"/>
              </a:rPr>
              <a:t>  A longitudinal study of the mental health of autistic children and adolescents and their parents during COVID-19: Part 2, qualitative findings </a:t>
            </a:r>
            <a:r>
              <a:rPr lang="en-GB" sz="1200" b="0" i="0" u="none" strike="noStrike" dirty="0">
                <a:solidFill>
                  <a:srgbClr val="0070C0"/>
                </a:solidFill>
                <a:effectLst/>
                <a:latin typeface="Arial" panose="020B0604020202020204" pitchFamily="34" charset="0"/>
                <a:cs typeface="Arial" panose="020B0604020202020204" pitchFamily="34" charset="0"/>
              </a:rPr>
              <a:t>K Asbury, U Toseeb</a:t>
            </a:r>
            <a:endParaRPr lang="en-GB" sz="12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GB" sz="1200" b="0" i="0" u="none" strike="noStrike" dirty="0">
                <a:solidFill>
                  <a:schemeClr val="tx1"/>
                </a:solidFill>
                <a:effectLst/>
                <a:latin typeface="Arial" panose="020B0604020202020204" pitchFamily="34" charset="0"/>
                <a:cs typeface="Arial" panose="020B0604020202020204" pitchFamily="34" charset="0"/>
              </a:rPr>
              <a:t>  Sibling bullying: a prospective longitudinal study of associations with positive and negative mental health during adolescence </a:t>
            </a:r>
            <a:r>
              <a:rPr lang="en-GB" sz="1200" b="0" i="0" u="none" strike="noStrike" dirty="0">
                <a:solidFill>
                  <a:srgbClr val="0070C0"/>
                </a:solidFill>
                <a:effectLst/>
                <a:latin typeface="Arial" panose="020B0604020202020204" pitchFamily="34" charset="0"/>
                <a:cs typeface="Arial" panose="020B0604020202020204" pitchFamily="34" charset="0"/>
              </a:rPr>
              <a:t>U Toseeb, D Wolke</a:t>
            </a:r>
          </a:p>
          <a:p>
            <a:pPr>
              <a:buFont typeface="Wingdings" panose="05000000000000000000" pitchFamily="2" charset="2"/>
              <a:buChar char="Ø"/>
            </a:pPr>
            <a:r>
              <a:rPr lang="en-GB" sz="1200" b="0" i="0" u="none" strike="noStrike" dirty="0">
                <a:solidFill>
                  <a:schemeClr val="tx1"/>
                </a:solidFill>
                <a:effectLst/>
                <a:latin typeface="Arial" panose="020B0604020202020204" pitchFamily="34" charset="0"/>
                <a:cs typeface="Arial" panose="020B0604020202020204" pitchFamily="34" charset="0"/>
              </a:rPr>
              <a:t>  Sibling conflict during COVID‐19 in families with special educational needs and disabilities </a:t>
            </a:r>
            <a:r>
              <a:rPr lang="en-GB" sz="1200" b="0" i="0" u="none" strike="noStrike" dirty="0">
                <a:solidFill>
                  <a:srgbClr val="0070C0"/>
                </a:solidFill>
                <a:effectLst/>
                <a:latin typeface="Arial" panose="020B0604020202020204" pitchFamily="34" charset="0"/>
                <a:cs typeface="Arial" panose="020B0604020202020204" pitchFamily="34" charset="0"/>
              </a:rPr>
              <a:t>U Toseeb</a:t>
            </a:r>
            <a:endParaRPr lang="en-GB" sz="12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GB" sz="1200" b="0" i="0" u="none" strike="noStrike" dirty="0">
                <a:solidFill>
                  <a:schemeClr val="tx1"/>
                </a:solidFill>
                <a:effectLst/>
                <a:latin typeface="Arial" panose="020B0604020202020204" pitchFamily="34" charset="0"/>
                <a:cs typeface="Arial" panose="020B0604020202020204" pitchFamily="34" charset="0"/>
              </a:rPr>
              <a:t>  How did autistic children, and their parents, experience school transition during the Covid‐19 pandemic? </a:t>
            </a:r>
            <a:r>
              <a:rPr lang="en-GB" sz="1200" b="0" i="0" dirty="0">
                <a:solidFill>
                  <a:srgbClr val="0070C0"/>
                </a:solidFill>
                <a:effectLst/>
                <a:latin typeface="Arial" panose="020B0604020202020204" pitchFamily="34" charset="0"/>
                <a:cs typeface="Arial" panose="020B0604020202020204" pitchFamily="34" charset="0"/>
              </a:rPr>
              <a:t>A Code, L Fox, K Asbury, U Toseeb</a:t>
            </a:r>
            <a:endParaRPr lang="en-GB" sz="1200" dirty="0">
              <a:solidFill>
                <a:srgbClr val="0070C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GB" sz="1200" b="0" i="0" u="none" strike="noStrike" dirty="0">
                <a:solidFill>
                  <a:schemeClr val="tx1"/>
                </a:solidFill>
                <a:effectLst/>
                <a:latin typeface="Arial" panose="020B0604020202020204" pitchFamily="34" charset="0"/>
                <a:cs typeface="Arial" panose="020B0604020202020204" pitchFamily="34" charset="0"/>
              </a:rPr>
              <a:t>  Educational technology for learners with disabilities in primary school settings in low-and middle-income countries: a systematic literature review </a:t>
            </a:r>
            <a:r>
              <a:rPr lang="pt-BR" sz="1200" b="0" i="0" dirty="0">
                <a:solidFill>
                  <a:srgbClr val="0070C0"/>
                </a:solidFill>
                <a:effectLst/>
                <a:latin typeface="Arial" panose="020B0604020202020204" pitchFamily="34" charset="0"/>
                <a:cs typeface="Arial" panose="020B0604020202020204" pitchFamily="34" charset="0"/>
              </a:rPr>
              <a:t>P Lynch, N Singal, GA Francis</a:t>
            </a:r>
            <a:endParaRPr lang="en-GB" sz="1200" b="0" i="0" u="none" strike="noStrike" dirty="0">
              <a:solidFill>
                <a:srgbClr val="0070C0"/>
              </a:solidFill>
              <a:effectLst/>
              <a:latin typeface="Arial" panose="020B0604020202020204" pitchFamily="34" charset="0"/>
              <a:cs typeface="Arial" panose="020B0604020202020204" pitchFamily="34" charset="0"/>
            </a:endParaRPr>
          </a:p>
          <a:p>
            <a:pPr>
              <a:buFont typeface="Wingdings" panose="05000000000000000000" pitchFamily="2" charset="2"/>
              <a:buChar char="Ø"/>
            </a:pPr>
            <a:r>
              <a:rPr lang="en-GB" sz="1200" b="0" i="0" u="none" strike="noStrike" dirty="0">
                <a:solidFill>
                  <a:schemeClr val="tx1"/>
                </a:solidFill>
                <a:effectLst/>
                <a:latin typeface="Arial" panose="020B0604020202020204" pitchFamily="34" charset="0"/>
                <a:cs typeface="Arial" panose="020B0604020202020204" pitchFamily="34" charset="0"/>
              </a:rPr>
              <a:t>  Parents’ Experiences of the Impact of Changing School During COVID-19 on their Autistic Child’s Friendships: an Interpretative Phenomenological Analysis             </a:t>
            </a:r>
            <a:r>
              <a:rPr lang="en-GB" sz="1200" b="0" i="0" dirty="0">
                <a:solidFill>
                  <a:srgbClr val="0070C0"/>
                </a:solidFill>
                <a:effectLst/>
                <a:latin typeface="Arial" panose="020B0604020202020204" pitchFamily="34" charset="0"/>
                <a:cs typeface="Arial" panose="020B0604020202020204" pitchFamily="34" charset="0"/>
              </a:rPr>
              <a:t>L Fox, K Asbury, A Code, U Toseeb</a:t>
            </a:r>
            <a:br>
              <a:rPr lang="en-GB" sz="1200" dirty="0">
                <a:solidFill>
                  <a:schemeClr val="tx1"/>
                </a:solidFill>
                <a:latin typeface="Arial" panose="020B0604020202020204" pitchFamily="34" charset="0"/>
                <a:cs typeface="Arial" panose="020B0604020202020204" pitchFamily="34" charset="0"/>
              </a:rPr>
            </a:br>
            <a:endParaRPr lang="en-GB"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1055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0560-ECEF-3746-9DC2-562B0C562024}"/>
              </a:ext>
            </a:extLst>
          </p:cNvPr>
          <p:cNvSpPr>
            <a:spLocks noGrp="1"/>
          </p:cNvSpPr>
          <p:nvPr>
            <p:ph type="title"/>
          </p:nvPr>
        </p:nvSpPr>
        <p:spPr>
          <a:xfrm>
            <a:off x="3779520" y="2195026"/>
            <a:ext cx="10058400" cy="1450757"/>
          </a:xfrm>
        </p:spPr>
        <p:txBody>
          <a:bodyPr>
            <a:normAutofit/>
          </a:bodyPr>
          <a:lstStyle/>
          <a:p>
            <a:r>
              <a:rPr lang="en-US" sz="4400" b="1" dirty="0">
                <a:solidFill>
                  <a:schemeClr val="tx1"/>
                </a:solidFill>
                <a:latin typeface="Arabic Typesetting" panose="03020402040406030203" pitchFamily="66" charset="-78"/>
                <a:cs typeface="Arabic Typesetting" panose="03020402040406030203" pitchFamily="66" charset="-78"/>
              </a:rPr>
              <a:t>Thanks for listening</a:t>
            </a:r>
            <a:endParaRPr lang="en-GB" sz="4400" b="1" dirty="0">
              <a:solidFill>
                <a:schemeClr val="tx1"/>
              </a:solidFill>
              <a:latin typeface="Arabic Typesetting" panose="03020402040406030203" pitchFamily="66" charset="-78"/>
              <a:cs typeface="Arabic Typesetting" panose="03020402040406030203" pitchFamily="66" charset="-78"/>
            </a:endParaRPr>
          </a:p>
        </p:txBody>
      </p:sp>
      <p:pic>
        <p:nvPicPr>
          <p:cNvPr id="8" name="Picture 7">
            <a:extLst>
              <a:ext uri="{FF2B5EF4-FFF2-40B4-BE49-F238E27FC236}">
                <a16:creationId xmlns:a16="http://schemas.microsoft.com/office/drawing/2014/main" id="{91332AE0-52FC-6D6A-DA0F-3E6C84AA18B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173" y="2526037"/>
            <a:ext cx="1113654" cy="1805925"/>
          </a:xfrm>
          <a:prstGeom prst="rect">
            <a:avLst/>
          </a:prstGeom>
        </p:spPr>
      </p:pic>
      <p:sp>
        <p:nvSpPr>
          <p:cNvPr id="10" name="TextBox 9">
            <a:extLst>
              <a:ext uri="{FF2B5EF4-FFF2-40B4-BE49-F238E27FC236}">
                <a16:creationId xmlns:a16="http://schemas.microsoft.com/office/drawing/2014/main" id="{5C042382-3287-0553-7DD4-E52E8FDB71FF}"/>
              </a:ext>
            </a:extLst>
          </p:cNvPr>
          <p:cNvSpPr txBox="1"/>
          <p:nvPr/>
        </p:nvSpPr>
        <p:spPr>
          <a:xfrm>
            <a:off x="1153730" y="4855531"/>
            <a:ext cx="10126980" cy="1107996"/>
          </a:xfrm>
          <a:prstGeom prst="rect">
            <a:avLst/>
          </a:prstGeom>
          <a:noFill/>
        </p:spPr>
        <p:txBody>
          <a:bodyPr wrap="square">
            <a:spAutoFit/>
          </a:bodyPr>
          <a:lstStyle/>
          <a:p>
            <a:r>
              <a:rPr lang="en-GB" sz="2200" b="1" dirty="0">
                <a:latin typeface="Arabic Typesetting" panose="03020402040406030203" pitchFamily="66" charset="-78"/>
                <a:cs typeface="Arabic Typesetting" panose="03020402040406030203" pitchFamily="66" charset="-78"/>
              </a:rPr>
              <a:t>References &amp; Resources</a:t>
            </a:r>
          </a:p>
          <a:p>
            <a:r>
              <a:rPr lang="en-GB" sz="2200" dirty="0">
                <a:latin typeface="Arabic Typesetting" panose="03020402040406030203" pitchFamily="66" charset="-78"/>
                <a:cs typeface="Arabic Typesetting" panose="03020402040406030203" pitchFamily="66" charset="-78"/>
              </a:rPr>
              <a:t>Further information regarding the presented study and cited resources can be found on Emre Deniz’s open science framework web profile (OSF) </a:t>
            </a:r>
            <a:r>
              <a:rPr lang="en-GB" sz="2200" dirty="0">
                <a:latin typeface="Arabic Typesetting" panose="03020402040406030203" pitchFamily="66" charset="-78"/>
                <a:cs typeface="Arabic Typesetting" panose="03020402040406030203" pitchFamily="66" charset="-78"/>
                <a:hlinkClick r:id="rId4"/>
              </a:rPr>
              <a:t>https://psyarxiv.com/a7r9t/</a:t>
            </a:r>
            <a:r>
              <a:rPr lang="en-GB" sz="2200" dirty="0">
                <a:latin typeface="Arabic Typesetting" panose="03020402040406030203" pitchFamily="66" charset="-78"/>
                <a:cs typeface="Arabic Typesetting" panose="03020402040406030203" pitchFamily="66" charset="-78"/>
              </a:rPr>
              <a:t>  </a:t>
            </a:r>
          </a:p>
        </p:txBody>
      </p:sp>
    </p:spTree>
    <p:extLst>
      <p:ext uri="{BB962C8B-B14F-4D97-AF65-F5344CB8AC3E}">
        <p14:creationId xmlns:p14="http://schemas.microsoft.com/office/powerpoint/2010/main" val="118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B6C37-1E76-5E22-B1A0-E857A68096D6}"/>
              </a:ext>
            </a:extLst>
          </p:cNvPr>
          <p:cNvSpPr>
            <a:spLocks noGrp="1"/>
          </p:cNvSpPr>
          <p:nvPr>
            <p:ph type="title"/>
          </p:nvPr>
        </p:nvSpPr>
        <p:spPr>
          <a:xfrm>
            <a:off x="1097280" y="1133061"/>
            <a:ext cx="10058400" cy="604299"/>
          </a:xfrm>
        </p:spPr>
        <p:txBody>
          <a:bodyPr>
            <a:normAutofit/>
          </a:bodyPr>
          <a:lstStyle/>
          <a:p>
            <a:r>
              <a:rPr lang="en-GB" sz="3600" b="1" dirty="0">
                <a:solidFill>
                  <a:schemeClr val="tx1"/>
                </a:solidFill>
                <a:latin typeface="Arabic Typesetting" panose="03020402040406030203" pitchFamily="66" charset="-78"/>
                <a:cs typeface="Arabic Typesetting" panose="03020402040406030203" pitchFamily="66" charset="-78"/>
              </a:rPr>
              <a:t>Play &amp; Autism</a:t>
            </a:r>
          </a:p>
        </p:txBody>
      </p:sp>
      <p:sp>
        <p:nvSpPr>
          <p:cNvPr id="7" name="Title 1">
            <a:extLst>
              <a:ext uri="{FF2B5EF4-FFF2-40B4-BE49-F238E27FC236}">
                <a16:creationId xmlns:a16="http://schemas.microsoft.com/office/drawing/2014/main" id="{6E15A3D7-E829-EF99-4105-BECCEFE4484E}"/>
              </a:ext>
            </a:extLst>
          </p:cNvPr>
          <p:cNvSpPr txBox="1">
            <a:spLocks/>
          </p:cNvSpPr>
          <p:nvPr/>
        </p:nvSpPr>
        <p:spPr>
          <a:xfrm>
            <a:off x="1097280" y="1819468"/>
            <a:ext cx="10491340" cy="4516017"/>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342900" indent="-342900">
              <a:buFont typeface="Wingdings" panose="05000000000000000000" pitchFamily="2" charset="2"/>
              <a:buChar char="Ø"/>
            </a:pPr>
            <a:r>
              <a:rPr lang="en-GB" sz="2200" dirty="0">
                <a:solidFill>
                  <a:srgbClr val="000000"/>
                </a:solidFill>
                <a:effectLst/>
                <a:latin typeface="Arabic Typesetting" panose="03020402040406030203" pitchFamily="66" charset="-78"/>
                <a:ea typeface="Times New Roman" panose="02020603050405020304" pitchFamily="18" charset="0"/>
                <a:cs typeface="Arabic Typesetting" panose="03020402040406030203" pitchFamily="66" charset="-78"/>
              </a:rPr>
              <a:t>Autism is a pervasive neurodevelopmental condition with a prevalence of approximately 1 in 44 children in the US [28]. </a:t>
            </a:r>
          </a:p>
          <a:p>
            <a:pPr marL="342900" indent="-342900">
              <a:buFont typeface="Wingdings" panose="05000000000000000000" pitchFamily="2" charset="2"/>
              <a:buChar char="Ø"/>
            </a:pPr>
            <a:endParaRPr lang="en-GB" sz="22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endParaRPr>
          </a:p>
          <a:p>
            <a:pPr marL="342900" indent="-342900">
              <a:buFont typeface="Wingdings" panose="05000000000000000000" pitchFamily="2" charset="2"/>
              <a:buChar char="Ø"/>
            </a:pPr>
            <a:r>
              <a:rPr lang="en-GB" sz="2200" dirty="0">
                <a:solidFill>
                  <a:srgbClr val="000000"/>
                </a:solidFill>
                <a:effectLst/>
                <a:latin typeface="Arabic Typesetting" panose="03020402040406030203" pitchFamily="66" charset="-78"/>
                <a:ea typeface="Times New Roman" panose="02020603050405020304" pitchFamily="18" charset="0"/>
                <a:cs typeface="Arabic Typesetting" panose="03020402040406030203" pitchFamily="66" charset="-78"/>
              </a:rPr>
              <a:t>Autism is characterised by persistent deficits in social communication, and language skills [29]. </a:t>
            </a:r>
          </a:p>
          <a:p>
            <a:pPr marL="342900" indent="-342900">
              <a:buFont typeface="Wingdings" panose="05000000000000000000" pitchFamily="2" charset="2"/>
              <a:buChar char="Ø"/>
            </a:pPr>
            <a:endParaRPr lang="en-GB" sz="220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endParaRPr>
          </a:p>
          <a:p>
            <a:pPr marL="342900" indent="-342900">
              <a:buFont typeface="Wingdings" panose="05000000000000000000" pitchFamily="2" charset="2"/>
              <a:buChar char="Ø"/>
            </a:pPr>
            <a:r>
              <a:rPr lang="en-GB" sz="2200" dirty="0">
                <a:solidFill>
                  <a:srgbClr val="000000"/>
                </a:solidFill>
                <a:effectLst/>
                <a:latin typeface="Arabic Typesetting" panose="03020402040406030203" pitchFamily="66" charset="-78"/>
                <a:ea typeface="Times New Roman" panose="02020603050405020304" pitchFamily="18" charset="0"/>
                <a:cs typeface="Arabic Typesetting" panose="03020402040406030203" pitchFamily="66" charset="-78"/>
              </a:rPr>
              <a:t>Autistic individuals may exhibit some or all of the following: deficits in social-emotional reciprocity, reduced sharing of interests, failure to initiate or respond to social interactions, deficits in nonverbal (e.g., eye contact, gestures, and facial expressions), and verbal communication.</a:t>
            </a:r>
            <a:endParaRPr lang="en-GB" sz="2200" dirty="0">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marL="342900" indent="-342900">
              <a:buFont typeface="Wingdings" panose="05000000000000000000" pitchFamily="2" charset="2"/>
              <a:buChar char="Ø"/>
            </a:pPr>
            <a:endParaRPr lang="en-GB" sz="2200" b="0" i="0" dirty="0">
              <a:solidFill>
                <a:srgbClr val="333333"/>
              </a:solidFill>
              <a:effectLst/>
              <a:latin typeface="Arabic Typesetting" panose="03020402040406030203" pitchFamily="66" charset="-78"/>
              <a:cs typeface="Arabic Typesetting" panose="03020402040406030203" pitchFamily="66" charset="-78"/>
            </a:endParaRPr>
          </a:p>
          <a:p>
            <a:pPr marL="342900" indent="-342900">
              <a:buFont typeface="Wingdings" panose="05000000000000000000" pitchFamily="2" charset="2"/>
              <a:buChar char="Ø"/>
            </a:pPr>
            <a:r>
              <a:rPr lang="en-GB" sz="2200" b="1" i="0" dirty="0">
                <a:solidFill>
                  <a:srgbClr val="0070C0"/>
                </a:solidFill>
                <a:effectLst/>
                <a:latin typeface="Arabic Typesetting" panose="03020402040406030203" pitchFamily="66" charset="-78"/>
                <a:cs typeface="Arabic Typesetting" panose="03020402040406030203" pitchFamily="66" charset="-78"/>
              </a:rPr>
              <a:t>Early years interventions </a:t>
            </a:r>
            <a:r>
              <a:rPr lang="en-GB" sz="2200" b="0" i="0" dirty="0">
                <a:solidFill>
                  <a:srgbClr val="333333"/>
                </a:solidFill>
                <a:effectLst/>
                <a:latin typeface="Arabic Typesetting" panose="03020402040406030203" pitchFamily="66" charset="-78"/>
                <a:cs typeface="Arabic Typesetting" panose="03020402040406030203" pitchFamily="66" charset="-78"/>
              </a:rPr>
              <a:t>have shown to be effective in improving the social communication and language skills of autistic children. </a:t>
            </a:r>
            <a:endParaRPr lang="en-GB" sz="2200" dirty="0">
              <a:solidFill>
                <a:srgbClr val="333333"/>
              </a:solidFill>
              <a:latin typeface="Arabic Typesetting" panose="03020402040406030203" pitchFamily="66" charset="-78"/>
              <a:cs typeface="Arabic Typesetting" panose="03020402040406030203" pitchFamily="66" charset="-78"/>
            </a:endParaRPr>
          </a:p>
          <a:p>
            <a:pPr marL="342900" indent="-342900">
              <a:buFont typeface="Wingdings" panose="05000000000000000000" pitchFamily="2" charset="2"/>
              <a:buChar char="Ø"/>
            </a:pPr>
            <a:endParaRPr lang="en-GB" sz="2200" b="0" i="0" dirty="0">
              <a:solidFill>
                <a:srgbClr val="333333"/>
              </a:solidFill>
              <a:effectLst/>
              <a:latin typeface="Arabic Typesetting" panose="03020402040406030203" pitchFamily="66" charset="-78"/>
              <a:cs typeface="Arabic Typesetting" panose="03020402040406030203" pitchFamily="66" charset="-78"/>
            </a:endParaRPr>
          </a:p>
          <a:p>
            <a:pPr marL="342900" indent="-342900">
              <a:buFont typeface="Wingdings" panose="05000000000000000000" pitchFamily="2" charset="2"/>
              <a:buChar char="Ø"/>
            </a:pPr>
            <a:r>
              <a:rPr lang="en-GB" sz="2200" b="0" i="0" dirty="0">
                <a:solidFill>
                  <a:srgbClr val="333333"/>
                </a:solidFill>
                <a:effectLst/>
                <a:latin typeface="Arabic Typesetting" panose="03020402040406030203" pitchFamily="66" charset="-78"/>
                <a:cs typeface="Arabic Typesetting" panose="03020402040406030203" pitchFamily="66" charset="-78"/>
              </a:rPr>
              <a:t>Therefore, various </a:t>
            </a:r>
            <a:r>
              <a:rPr lang="en-GB" sz="2200" b="1" i="0" dirty="0">
                <a:solidFill>
                  <a:srgbClr val="0070C0"/>
                </a:solidFill>
                <a:effectLst/>
                <a:latin typeface="Arabic Typesetting" panose="03020402040406030203" pitchFamily="66" charset="-78"/>
                <a:cs typeface="Arabic Typesetting" panose="03020402040406030203" pitchFamily="66" charset="-78"/>
              </a:rPr>
              <a:t>play-based interventions </a:t>
            </a:r>
            <a:r>
              <a:rPr lang="en-GB" sz="2200" b="0" i="0" dirty="0">
                <a:solidFill>
                  <a:srgbClr val="333333"/>
                </a:solidFill>
                <a:effectLst/>
                <a:latin typeface="Arabic Typesetting" panose="03020402040406030203" pitchFamily="66" charset="-78"/>
                <a:cs typeface="Arabic Typesetting" panose="03020402040406030203" pitchFamily="66" charset="-78"/>
              </a:rPr>
              <a:t>have been developed to support those developmental areas of autistic children.</a:t>
            </a:r>
          </a:p>
          <a:p>
            <a:pPr marL="342900" indent="-342900">
              <a:buFont typeface="Wingdings" panose="05000000000000000000" pitchFamily="2" charset="2"/>
              <a:buChar char="Ø"/>
            </a:pPr>
            <a:endParaRPr lang="en-GB" sz="2200" dirty="0">
              <a:solidFill>
                <a:srgbClr val="333333"/>
              </a:solidFill>
              <a:latin typeface="Arabic Typesetting" panose="03020402040406030203" pitchFamily="66" charset="-78"/>
              <a:cs typeface="Arabic Typesetting" panose="03020402040406030203" pitchFamily="66" charset="-78"/>
            </a:endParaRPr>
          </a:p>
          <a:p>
            <a:pPr marL="342900" indent="-342900">
              <a:buFont typeface="Wingdings" panose="05000000000000000000" pitchFamily="2" charset="2"/>
              <a:buChar char="Ø"/>
            </a:pPr>
            <a:r>
              <a:rPr lang="en-GB" sz="2200" b="0" i="0" dirty="0">
                <a:solidFill>
                  <a:srgbClr val="333333"/>
                </a:solidFill>
                <a:effectLst/>
                <a:latin typeface="Arabic Typesetting" panose="03020402040406030203" pitchFamily="66" charset="-78"/>
                <a:cs typeface="Arabic Typesetting" panose="03020402040406030203" pitchFamily="66" charset="-78"/>
              </a:rPr>
              <a:t>Although researchers have previously reported the overall effectiveness of different types of play-based interventions on the social communication and language skills of autistic children, </a:t>
            </a:r>
            <a:r>
              <a:rPr lang="en-GB" sz="2200" b="1" i="0" dirty="0">
                <a:solidFill>
                  <a:srgbClr val="333333"/>
                </a:solidFill>
                <a:effectLst/>
                <a:latin typeface="Arabic Typesetting" panose="03020402040406030203" pitchFamily="66" charset="-78"/>
                <a:cs typeface="Arabic Typesetting" panose="03020402040406030203" pitchFamily="66" charset="-78"/>
              </a:rPr>
              <a:t>no previous systematic reviews have yet evaluated the effectiveness of parent-mediated play-based interventions in preschool autistic children. </a:t>
            </a:r>
            <a:endParaRPr lang="en-GB" sz="2200" b="1" dirty="0">
              <a:solidFill>
                <a:schemeClr val="tx1"/>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273178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B6C37-1E76-5E22-B1A0-E857A68096D6}"/>
              </a:ext>
            </a:extLst>
          </p:cNvPr>
          <p:cNvSpPr>
            <a:spLocks noGrp="1"/>
          </p:cNvSpPr>
          <p:nvPr>
            <p:ph type="title"/>
          </p:nvPr>
        </p:nvSpPr>
        <p:spPr>
          <a:xfrm>
            <a:off x="1097280" y="1133061"/>
            <a:ext cx="10058400" cy="604299"/>
          </a:xfrm>
        </p:spPr>
        <p:txBody>
          <a:bodyPr>
            <a:normAutofit/>
          </a:bodyPr>
          <a:lstStyle/>
          <a:p>
            <a:r>
              <a:rPr lang="en-GB" sz="3600" b="1" dirty="0">
                <a:solidFill>
                  <a:schemeClr val="tx1"/>
                </a:solidFill>
                <a:latin typeface="Arabic Typesetting" panose="03020402040406030203" pitchFamily="66" charset="-78"/>
                <a:cs typeface="Arabic Typesetting" panose="03020402040406030203" pitchFamily="66" charset="-78"/>
              </a:rPr>
              <a:t>Direct play therapy </a:t>
            </a:r>
          </a:p>
        </p:txBody>
      </p:sp>
      <p:pic>
        <p:nvPicPr>
          <p:cNvPr id="16" name="Picture 15" descr="Icon&#10;&#10;Description automatically generated">
            <a:extLst>
              <a:ext uri="{FF2B5EF4-FFF2-40B4-BE49-F238E27FC236}">
                <a16:creationId xmlns:a16="http://schemas.microsoft.com/office/drawing/2014/main" id="{9E6B188E-C7FF-076B-F7DC-5BD5FD41C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541" y="2652147"/>
            <a:ext cx="1553705" cy="1553705"/>
          </a:xfrm>
          <a:prstGeom prst="rect">
            <a:avLst/>
          </a:prstGeom>
        </p:spPr>
      </p:pic>
      <p:pic>
        <p:nvPicPr>
          <p:cNvPr id="19" name="Picture 18" descr="Icon&#10;&#10;Description automatically generated">
            <a:extLst>
              <a:ext uri="{FF2B5EF4-FFF2-40B4-BE49-F238E27FC236}">
                <a16:creationId xmlns:a16="http://schemas.microsoft.com/office/drawing/2014/main" id="{FAE47863-8D9C-FFCC-1E05-118E073119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2385" y="2649422"/>
            <a:ext cx="1556430" cy="1556430"/>
          </a:xfrm>
          <a:prstGeom prst="rect">
            <a:avLst/>
          </a:prstGeom>
        </p:spPr>
      </p:pic>
      <p:sp>
        <p:nvSpPr>
          <p:cNvPr id="7" name="Title 1">
            <a:extLst>
              <a:ext uri="{FF2B5EF4-FFF2-40B4-BE49-F238E27FC236}">
                <a16:creationId xmlns:a16="http://schemas.microsoft.com/office/drawing/2014/main" id="{6E15A3D7-E829-EF99-4105-BECCEFE4484E}"/>
              </a:ext>
            </a:extLst>
          </p:cNvPr>
          <p:cNvSpPr txBox="1">
            <a:spLocks/>
          </p:cNvSpPr>
          <p:nvPr/>
        </p:nvSpPr>
        <p:spPr>
          <a:xfrm>
            <a:off x="3901561" y="2831573"/>
            <a:ext cx="2835142" cy="604299"/>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sz="2400" dirty="0">
                <a:solidFill>
                  <a:schemeClr val="tx1"/>
                </a:solidFill>
                <a:latin typeface="Arabic Typesetting" panose="03020402040406030203" pitchFamily="66" charset="-78"/>
                <a:cs typeface="Arabic Typesetting" panose="03020402040406030203" pitchFamily="66" charset="-78"/>
              </a:rPr>
              <a:t>Therapist &amp; child</a:t>
            </a:r>
          </a:p>
        </p:txBody>
      </p:sp>
      <p:cxnSp>
        <p:nvCxnSpPr>
          <p:cNvPr id="4" name="Straight Arrow Connector 3">
            <a:extLst>
              <a:ext uri="{FF2B5EF4-FFF2-40B4-BE49-F238E27FC236}">
                <a16:creationId xmlns:a16="http://schemas.microsoft.com/office/drawing/2014/main" id="{E3F54E47-A09B-B481-42D0-AD3D94D5E3E0}"/>
              </a:ext>
            </a:extLst>
          </p:cNvPr>
          <p:cNvCxnSpPr/>
          <p:nvPr/>
        </p:nvCxnSpPr>
        <p:spPr>
          <a:xfrm>
            <a:off x="3051054" y="3618023"/>
            <a:ext cx="4681331" cy="0"/>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690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B6C37-1E76-5E22-B1A0-E857A68096D6}"/>
              </a:ext>
            </a:extLst>
          </p:cNvPr>
          <p:cNvSpPr>
            <a:spLocks noGrp="1"/>
          </p:cNvSpPr>
          <p:nvPr>
            <p:ph type="title"/>
          </p:nvPr>
        </p:nvSpPr>
        <p:spPr>
          <a:xfrm>
            <a:off x="1097280" y="1133061"/>
            <a:ext cx="10058400" cy="604299"/>
          </a:xfrm>
        </p:spPr>
        <p:txBody>
          <a:bodyPr>
            <a:normAutofit/>
          </a:bodyPr>
          <a:lstStyle/>
          <a:p>
            <a:r>
              <a:rPr lang="en-GB" sz="3600" b="1" dirty="0">
                <a:solidFill>
                  <a:schemeClr val="tx1"/>
                </a:solidFill>
                <a:latin typeface="Arabic Typesetting" panose="03020402040406030203" pitchFamily="66" charset="-78"/>
                <a:cs typeface="Arabic Typesetting" panose="03020402040406030203" pitchFamily="66" charset="-78"/>
              </a:rPr>
              <a:t>Indirect play therapy: Therapist &amp; Parents/Peers/Teachers &amp; Child</a:t>
            </a:r>
          </a:p>
        </p:txBody>
      </p:sp>
      <p:pic>
        <p:nvPicPr>
          <p:cNvPr id="16" name="Picture 15" descr="Icon&#10;&#10;Description automatically generated">
            <a:extLst>
              <a:ext uri="{FF2B5EF4-FFF2-40B4-BE49-F238E27FC236}">
                <a16:creationId xmlns:a16="http://schemas.microsoft.com/office/drawing/2014/main" id="{9E6B188E-C7FF-076B-F7DC-5BD5FD41C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64" y="3264517"/>
            <a:ext cx="1553705" cy="1483659"/>
          </a:xfrm>
          <a:prstGeom prst="rect">
            <a:avLst/>
          </a:prstGeom>
        </p:spPr>
      </p:pic>
      <p:pic>
        <p:nvPicPr>
          <p:cNvPr id="19" name="Picture 18" descr="Icon&#10;&#10;Description automatically generated">
            <a:extLst>
              <a:ext uri="{FF2B5EF4-FFF2-40B4-BE49-F238E27FC236}">
                <a16:creationId xmlns:a16="http://schemas.microsoft.com/office/drawing/2014/main" id="{FAE47863-8D9C-FFCC-1E05-118E073119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025" y="3264517"/>
            <a:ext cx="1556430" cy="1483660"/>
          </a:xfrm>
          <a:prstGeom prst="rect">
            <a:avLst/>
          </a:prstGeom>
        </p:spPr>
      </p:pic>
      <p:pic>
        <p:nvPicPr>
          <p:cNvPr id="6" name="Picture 5" descr="Icon&#10;&#10;Description automatically generated">
            <a:extLst>
              <a:ext uri="{FF2B5EF4-FFF2-40B4-BE49-F238E27FC236}">
                <a16:creationId xmlns:a16="http://schemas.microsoft.com/office/drawing/2014/main" id="{DA2F5D75-E6DC-FBBE-6223-1B9BF839E207}"/>
              </a:ext>
            </a:extLst>
          </p:cNvPr>
          <p:cNvPicPr>
            <a:picLocks noChangeAspect="1"/>
          </p:cNvPicPr>
          <p:nvPr/>
        </p:nvPicPr>
        <p:blipFill rotWithShape="1">
          <a:blip r:embed="rId4">
            <a:extLst>
              <a:ext uri="{28A0092B-C50C-407E-A947-70E740481C1C}">
                <a14:useLocalDpi xmlns:a14="http://schemas.microsoft.com/office/drawing/2010/main" val="0"/>
              </a:ext>
            </a:extLst>
          </a:blip>
          <a:srcRect t="10019" b="7338"/>
          <a:stretch/>
        </p:blipFill>
        <p:spPr>
          <a:xfrm>
            <a:off x="5026802" y="3295180"/>
            <a:ext cx="1879983" cy="1483660"/>
          </a:xfrm>
          <a:prstGeom prst="rect">
            <a:avLst/>
          </a:prstGeom>
        </p:spPr>
      </p:pic>
      <p:pic>
        <p:nvPicPr>
          <p:cNvPr id="9" name="Picture 8" descr="Icon&#10;&#10;Description automatically generated">
            <a:extLst>
              <a:ext uri="{FF2B5EF4-FFF2-40B4-BE49-F238E27FC236}">
                <a16:creationId xmlns:a16="http://schemas.microsoft.com/office/drawing/2014/main" id="{379B4371-F523-7C5E-5514-5D50512091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6802" y="1766437"/>
            <a:ext cx="1657636" cy="1483660"/>
          </a:xfrm>
          <a:prstGeom prst="rect">
            <a:avLst/>
          </a:prstGeom>
        </p:spPr>
      </p:pic>
      <p:pic>
        <p:nvPicPr>
          <p:cNvPr id="11" name="Picture 10" descr="Icon&#10;&#10;Description automatically generated">
            <a:extLst>
              <a:ext uri="{FF2B5EF4-FFF2-40B4-BE49-F238E27FC236}">
                <a16:creationId xmlns:a16="http://schemas.microsoft.com/office/drawing/2014/main" id="{B7105ECC-757A-7D80-60E4-06FDA0F343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7350" y="4748176"/>
            <a:ext cx="1657635" cy="1483660"/>
          </a:xfrm>
          <a:prstGeom prst="rect">
            <a:avLst/>
          </a:prstGeom>
        </p:spPr>
      </p:pic>
      <p:cxnSp>
        <p:nvCxnSpPr>
          <p:cNvPr id="18" name="Straight Arrow Connector 17">
            <a:extLst>
              <a:ext uri="{FF2B5EF4-FFF2-40B4-BE49-F238E27FC236}">
                <a16:creationId xmlns:a16="http://schemas.microsoft.com/office/drawing/2014/main" id="{73D03D81-C2A9-DD8F-2BA1-2EF516E8F01C}"/>
              </a:ext>
            </a:extLst>
          </p:cNvPr>
          <p:cNvCxnSpPr>
            <a:cxnSpLocks/>
          </p:cNvCxnSpPr>
          <p:nvPr/>
        </p:nvCxnSpPr>
        <p:spPr>
          <a:xfrm>
            <a:off x="2430068" y="4182897"/>
            <a:ext cx="2281079" cy="0"/>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CDD6287-544D-3B63-C5E5-CE9316F35793}"/>
              </a:ext>
            </a:extLst>
          </p:cNvPr>
          <p:cNvCxnSpPr>
            <a:cxnSpLocks/>
          </p:cNvCxnSpPr>
          <p:nvPr/>
        </p:nvCxnSpPr>
        <p:spPr>
          <a:xfrm flipV="1">
            <a:off x="2430069" y="2731106"/>
            <a:ext cx="2242979" cy="1432712"/>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7A54732-5D44-37CF-ADD0-603A48D03403}"/>
              </a:ext>
            </a:extLst>
          </p:cNvPr>
          <p:cNvCxnSpPr>
            <a:cxnSpLocks/>
          </p:cNvCxnSpPr>
          <p:nvPr/>
        </p:nvCxnSpPr>
        <p:spPr>
          <a:xfrm>
            <a:off x="2391969" y="4163818"/>
            <a:ext cx="2281079" cy="1451791"/>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DEDAD72-F187-01DA-BA27-0C33CBF9FBE4}"/>
              </a:ext>
            </a:extLst>
          </p:cNvPr>
          <p:cNvCxnSpPr>
            <a:cxnSpLocks/>
          </p:cNvCxnSpPr>
          <p:nvPr/>
        </p:nvCxnSpPr>
        <p:spPr>
          <a:xfrm>
            <a:off x="7038192" y="2731106"/>
            <a:ext cx="2281079" cy="1204790"/>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DDFE451-7224-741C-BA9C-B50E7DE071EC}"/>
              </a:ext>
            </a:extLst>
          </p:cNvPr>
          <p:cNvCxnSpPr>
            <a:cxnSpLocks/>
          </p:cNvCxnSpPr>
          <p:nvPr/>
        </p:nvCxnSpPr>
        <p:spPr>
          <a:xfrm flipV="1">
            <a:off x="7038031" y="4391741"/>
            <a:ext cx="2323194" cy="1333198"/>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840267A-2AD9-3FE3-8B54-DF79122CBEF0}"/>
              </a:ext>
            </a:extLst>
          </p:cNvPr>
          <p:cNvCxnSpPr>
            <a:cxnSpLocks/>
          </p:cNvCxnSpPr>
          <p:nvPr/>
        </p:nvCxnSpPr>
        <p:spPr>
          <a:xfrm>
            <a:off x="7038192" y="4163818"/>
            <a:ext cx="2281079" cy="0"/>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300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7DF8F-FD63-1B07-DEE2-EFC197B2446D}"/>
              </a:ext>
            </a:extLst>
          </p:cNvPr>
          <p:cNvSpPr>
            <a:spLocks noGrp="1"/>
          </p:cNvSpPr>
          <p:nvPr>
            <p:ph type="title"/>
          </p:nvPr>
        </p:nvSpPr>
        <p:spPr>
          <a:xfrm>
            <a:off x="1097280" y="1178560"/>
            <a:ext cx="10058400" cy="558800"/>
          </a:xfrm>
        </p:spPr>
        <p:txBody>
          <a:bodyPr>
            <a:noAutofit/>
          </a:bodyPr>
          <a:lstStyle/>
          <a:p>
            <a:r>
              <a:rPr lang="en-GB" sz="3600" b="1" dirty="0">
                <a:solidFill>
                  <a:schemeClr val="tx1"/>
                </a:solidFill>
                <a:latin typeface="Arabic Typesetting" panose="03020402040406030203" pitchFamily="66" charset="-78"/>
                <a:ea typeface="Cambria" panose="02040503050406030204" pitchFamily="18" charset="0"/>
                <a:cs typeface="Arabic Typesetting" panose="03020402040406030203" pitchFamily="66" charset="-78"/>
              </a:rPr>
              <a:t>The Current Study Protocol</a:t>
            </a:r>
            <a:endParaRPr lang="en-GB" sz="3600" b="1" dirty="0">
              <a:solidFill>
                <a:schemeClr val="tx1"/>
              </a:solidFill>
              <a:latin typeface="Arabic Typesetting" panose="03020402040406030203" pitchFamily="66" charset="-78"/>
              <a:cs typeface="Arabic Typesetting" panose="03020402040406030203" pitchFamily="66" charset="-78"/>
            </a:endParaRPr>
          </a:p>
        </p:txBody>
      </p:sp>
      <p:sp>
        <p:nvSpPr>
          <p:cNvPr id="3" name="Content Placeholder 2">
            <a:extLst>
              <a:ext uri="{FF2B5EF4-FFF2-40B4-BE49-F238E27FC236}">
                <a16:creationId xmlns:a16="http://schemas.microsoft.com/office/drawing/2014/main" id="{2E34B9DB-87F4-7EC4-A2BB-01EC056DAE09}"/>
              </a:ext>
            </a:extLst>
          </p:cNvPr>
          <p:cNvSpPr>
            <a:spLocks noGrp="1"/>
          </p:cNvSpPr>
          <p:nvPr>
            <p:ph idx="1"/>
          </p:nvPr>
        </p:nvSpPr>
        <p:spPr>
          <a:xfrm>
            <a:off x="1097280" y="1845734"/>
            <a:ext cx="10058400" cy="4256486"/>
          </a:xfrm>
        </p:spPr>
        <p:txBody>
          <a:bodyPr>
            <a:noAutofit/>
          </a:bodyPr>
          <a:lstStyle/>
          <a:p>
            <a:pPr marL="0" marR="0" indent="0">
              <a:lnSpc>
                <a:spcPct val="150000"/>
              </a:lnSpc>
              <a:spcBef>
                <a:spcPts val="0"/>
              </a:spcBef>
              <a:spcAft>
                <a:spcPts val="0"/>
              </a:spcAft>
              <a:buNone/>
            </a:pPr>
            <a:r>
              <a:rPr lang="en-GB" sz="2200" dirty="0">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In the current protocol, the following elements of the proposed systematic review and meta-analysis are reported: </a:t>
            </a:r>
          </a:p>
          <a:p>
            <a:pPr marL="400050" marR="0" indent="-400050">
              <a:lnSpc>
                <a:spcPct val="150000"/>
              </a:lnSpc>
              <a:spcBef>
                <a:spcPts val="0"/>
              </a:spcBef>
              <a:spcAft>
                <a:spcPts val="0"/>
              </a:spcAft>
              <a:buAutoNum type="romanLcParenBoth"/>
            </a:pPr>
            <a:r>
              <a:rPr lang="en-GB" sz="2200" dirty="0">
                <a:solidFill>
                  <a:schemeClr val="tx1"/>
                </a:solidFill>
                <a:latin typeface="Arabic Typesetting" panose="03020402040406030203" pitchFamily="66" charset="-78"/>
                <a:ea typeface="Times New Roman" panose="02020603050405020304" pitchFamily="18" charset="0"/>
                <a:cs typeface="Arabic Typesetting" panose="03020402040406030203" pitchFamily="66" charset="-78"/>
              </a:rPr>
              <a:t>A</a:t>
            </a:r>
            <a:r>
              <a:rPr lang="en-GB" sz="2200" dirty="0">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ims, </a:t>
            </a:r>
          </a:p>
          <a:p>
            <a:pPr marL="400050" marR="0" indent="-400050">
              <a:lnSpc>
                <a:spcPct val="150000"/>
              </a:lnSpc>
              <a:spcBef>
                <a:spcPts val="0"/>
              </a:spcBef>
              <a:spcAft>
                <a:spcPts val="0"/>
              </a:spcAft>
              <a:buAutoNum type="romanLcParenBoth"/>
            </a:pPr>
            <a:r>
              <a:rPr lang="en-GB" sz="2200" dirty="0">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Research questions, </a:t>
            </a:r>
          </a:p>
          <a:p>
            <a:pPr marL="400050" marR="0" indent="-400050">
              <a:lnSpc>
                <a:spcPct val="150000"/>
              </a:lnSpc>
              <a:spcBef>
                <a:spcPts val="0"/>
              </a:spcBef>
              <a:spcAft>
                <a:spcPts val="0"/>
              </a:spcAft>
              <a:buAutoNum type="romanLcParenBoth"/>
            </a:pPr>
            <a:r>
              <a:rPr lang="en-GB" sz="2200" dirty="0">
                <a:solidFill>
                  <a:schemeClr val="tx1"/>
                </a:solidFill>
                <a:latin typeface="Arabic Typesetting" panose="03020402040406030203" pitchFamily="66" charset="-78"/>
                <a:ea typeface="Times New Roman" panose="02020603050405020304" pitchFamily="18" charset="0"/>
                <a:cs typeface="Arabic Typesetting" panose="03020402040406030203" pitchFamily="66" charset="-78"/>
              </a:rPr>
              <a:t>S</a:t>
            </a:r>
            <a:r>
              <a:rPr lang="en-GB" sz="2200" dirty="0">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tudy methodology (e.g., target sample, search strategy, inclusion criteria, predictor and outcome variables, data extraction, quality appraisal, and data analysis),</a:t>
            </a:r>
          </a:p>
          <a:p>
            <a:pPr marL="400050" marR="0" indent="-400050">
              <a:lnSpc>
                <a:spcPct val="150000"/>
              </a:lnSpc>
              <a:spcBef>
                <a:spcPts val="0"/>
              </a:spcBef>
              <a:spcAft>
                <a:spcPts val="0"/>
              </a:spcAft>
              <a:buAutoNum type="romanLcParenBoth"/>
            </a:pPr>
            <a:r>
              <a:rPr lang="en-GB" sz="2200" dirty="0">
                <a:solidFill>
                  <a:schemeClr val="tx1"/>
                </a:solidFill>
                <a:latin typeface="Arabic Typesetting" panose="03020402040406030203" pitchFamily="66" charset="-78"/>
                <a:ea typeface="Times New Roman" panose="02020603050405020304" pitchFamily="18" charset="0"/>
                <a:cs typeface="Arabic Typesetting" panose="03020402040406030203" pitchFamily="66" charset="-78"/>
              </a:rPr>
              <a:t>C</a:t>
            </a:r>
            <a:r>
              <a:rPr lang="en-GB" sz="2200" dirty="0">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onflict of interest. </a:t>
            </a:r>
            <a:endParaRPr lang="en-GB" sz="2200" dirty="0">
              <a:solidFill>
                <a:schemeClr val="tx1"/>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350588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7DF8F-FD63-1B07-DEE2-EFC197B2446D}"/>
              </a:ext>
            </a:extLst>
          </p:cNvPr>
          <p:cNvSpPr>
            <a:spLocks noGrp="1"/>
          </p:cNvSpPr>
          <p:nvPr>
            <p:ph type="title"/>
          </p:nvPr>
        </p:nvSpPr>
        <p:spPr>
          <a:xfrm>
            <a:off x="1097280" y="1178560"/>
            <a:ext cx="10058400" cy="558800"/>
          </a:xfrm>
        </p:spPr>
        <p:txBody>
          <a:bodyPr>
            <a:noAutofit/>
          </a:bodyPr>
          <a:lstStyle/>
          <a:p>
            <a:r>
              <a:rPr lang="en-GB" sz="3600" b="1" dirty="0">
                <a:solidFill>
                  <a:schemeClr val="tx1"/>
                </a:solidFill>
                <a:latin typeface="Arabic Typesetting" panose="03020402040406030203" pitchFamily="66" charset="-78"/>
                <a:ea typeface="Cambria" panose="02040503050406030204" pitchFamily="18" charset="0"/>
                <a:cs typeface="Arabic Typesetting" panose="03020402040406030203" pitchFamily="66" charset="-78"/>
              </a:rPr>
              <a:t>The Current Study Protocol</a:t>
            </a:r>
            <a:endParaRPr lang="en-GB" sz="3600" b="1" dirty="0">
              <a:solidFill>
                <a:schemeClr val="tx1"/>
              </a:solidFill>
              <a:latin typeface="Arabic Typesetting" panose="03020402040406030203" pitchFamily="66" charset="-78"/>
              <a:cs typeface="Arabic Typesetting" panose="03020402040406030203" pitchFamily="66" charset="-78"/>
            </a:endParaRPr>
          </a:p>
        </p:txBody>
      </p:sp>
      <p:sp>
        <p:nvSpPr>
          <p:cNvPr id="3" name="Content Placeholder 2">
            <a:extLst>
              <a:ext uri="{FF2B5EF4-FFF2-40B4-BE49-F238E27FC236}">
                <a16:creationId xmlns:a16="http://schemas.microsoft.com/office/drawing/2014/main" id="{2E34B9DB-87F4-7EC4-A2BB-01EC056DAE09}"/>
              </a:ext>
            </a:extLst>
          </p:cNvPr>
          <p:cNvSpPr>
            <a:spLocks noGrp="1"/>
          </p:cNvSpPr>
          <p:nvPr>
            <p:ph idx="1"/>
          </p:nvPr>
        </p:nvSpPr>
        <p:spPr>
          <a:xfrm>
            <a:off x="1066800" y="1737360"/>
            <a:ext cx="10058400" cy="4504820"/>
          </a:xfrm>
        </p:spPr>
        <p:txBody>
          <a:bodyPr>
            <a:noAutofit/>
          </a:bodyPr>
          <a:lstStyle/>
          <a:p>
            <a:pPr marL="0" marR="0" indent="0">
              <a:lnSpc>
                <a:spcPct val="150000"/>
              </a:lnSpc>
              <a:spcBef>
                <a:spcPts val="0"/>
              </a:spcBef>
              <a:spcAft>
                <a:spcPts val="0"/>
              </a:spcAft>
              <a:buNone/>
            </a:pPr>
            <a:r>
              <a:rPr lang="en-GB" sz="2200" dirty="0">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The overarching aims of the main study will be to;</a:t>
            </a:r>
          </a:p>
          <a:p>
            <a:pPr marL="342900" marR="0" indent="-342900">
              <a:lnSpc>
                <a:spcPct val="150000"/>
              </a:lnSpc>
              <a:spcBef>
                <a:spcPts val="0"/>
              </a:spcBef>
              <a:spcAft>
                <a:spcPts val="0"/>
              </a:spcAft>
              <a:buFont typeface="+mj-lt"/>
              <a:buAutoNum type="arabicPeriod"/>
            </a:pPr>
            <a:r>
              <a:rPr lang="en-GB" sz="2200" dirty="0">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report the key characteristics and </a:t>
            </a:r>
          </a:p>
          <a:p>
            <a:pPr marL="342900" marR="0" indent="-342900">
              <a:lnSpc>
                <a:spcPct val="150000"/>
              </a:lnSpc>
              <a:spcBef>
                <a:spcPts val="0"/>
              </a:spcBef>
              <a:spcAft>
                <a:spcPts val="0"/>
              </a:spcAft>
              <a:buFont typeface="+mj-lt"/>
              <a:buAutoNum type="arabicPeriod"/>
            </a:pPr>
            <a:r>
              <a:rPr lang="en-GB" sz="2200" dirty="0">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synthesise the results of </a:t>
            </a:r>
            <a:r>
              <a:rPr lang="en-GB" sz="2200" dirty="0">
                <a:solidFill>
                  <a:schemeClr val="tx1"/>
                </a:solidFill>
                <a:latin typeface="Arabic Typesetting" panose="03020402040406030203" pitchFamily="66" charset="-78"/>
                <a:ea typeface="Times New Roman" panose="02020603050405020304" pitchFamily="18" charset="0"/>
                <a:cs typeface="Arabic Typesetting" panose="03020402040406030203" pitchFamily="66" charset="-78"/>
              </a:rPr>
              <a:t>the included </a:t>
            </a:r>
            <a:r>
              <a:rPr lang="en-GB" sz="2200" dirty="0">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studies </a:t>
            </a:r>
          </a:p>
          <a:p>
            <a:pPr marL="0" marR="0" indent="0">
              <a:lnSpc>
                <a:spcPct val="150000"/>
              </a:lnSpc>
              <a:spcBef>
                <a:spcPts val="0"/>
              </a:spcBef>
              <a:spcAft>
                <a:spcPts val="0"/>
              </a:spcAft>
              <a:buNone/>
            </a:pPr>
            <a:r>
              <a:rPr lang="en-GB" sz="2200" dirty="0">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To address these aims, the following research questions will be asked:</a:t>
            </a:r>
          </a:p>
          <a:p>
            <a:pPr marL="342900" marR="0" lvl="0" indent="-342900" fontAlgn="base">
              <a:lnSpc>
                <a:spcPct val="150000"/>
              </a:lnSpc>
              <a:spcBef>
                <a:spcPts val="0"/>
              </a:spcBef>
              <a:spcAft>
                <a:spcPts val="0"/>
              </a:spcAft>
              <a:buFont typeface="+mj-lt"/>
              <a:buAutoNum type="romanUcPeriod"/>
              <a:tabLst>
                <a:tab pos="457200" algn="l"/>
              </a:tabLst>
            </a:pPr>
            <a:r>
              <a:rPr lang="en-GB" sz="2200" dirty="0">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What are the key characteristics of parent-mediated play-based interventions?</a:t>
            </a:r>
          </a:p>
          <a:p>
            <a:pPr marL="342900" marR="0" lvl="0" indent="-342900" fontAlgn="base">
              <a:lnSpc>
                <a:spcPct val="150000"/>
              </a:lnSpc>
              <a:spcBef>
                <a:spcPts val="0"/>
              </a:spcBef>
              <a:spcAft>
                <a:spcPts val="0"/>
              </a:spcAft>
              <a:buFont typeface="+mj-lt"/>
              <a:buAutoNum type="romanUcPeriod"/>
              <a:tabLst>
                <a:tab pos="457200" algn="l"/>
              </a:tabLst>
            </a:pPr>
            <a:r>
              <a:rPr lang="en-GB" sz="2200" dirty="0">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How effective are parent-mediated play-based interventions in improving the social communication and language skills of preschool autistic children?</a:t>
            </a:r>
          </a:p>
          <a:p>
            <a:pPr marL="342900" marR="0" lvl="0" indent="-342900" fontAlgn="base">
              <a:lnSpc>
                <a:spcPct val="150000"/>
              </a:lnSpc>
              <a:spcBef>
                <a:spcPts val="0"/>
              </a:spcBef>
              <a:spcAft>
                <a:spcPts val="0"/>
              </a:spcAft>
              <a:buFont typeface="+mj-lt"/>
              <a:buAutoNum type="romanUcPeriod"/>
              <a:tabLst>
                <a:tab pos="457200" algn="l"/>
              </a:tabLst>
            </a:pPr>
            <a:r>
              <a:rPr lang="en-GB" sz="2200" dirty="0">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What factors, if any, mediate/moderate the impact of parent-mediated play-based interventions on children’s social communication and language outcomes?</a:t>
            </a:r>
            <a:endParaRPr lang="en-GB" sz="2200" dirty="0">
              <a:solidFill>
                <a:schemeClr val="tx1"/>
              </a:solidFill>
              <a:latin typeface="Arabic Typesetting" panose="03020402040406030203" pitchFamily="66" charset="-78"/>
              <a:ea typeface="Cambria" panose="02040503050406030204" pitchFamily="18" charset="0"/>
              <a:cs typeface="Arabic Typesetting" panose="03020402040406030203" pitchFamily="66" charset="-78"/>
            </a:endParaRPr>
          </a:p>
          <a:p>
            <a:pPr>
              <a:lnSpc>
                <a:spcPct val="150000"/>
              </a:lnSpc>
            </a:pPr>
            <a:endParaRPr lang="en-GB" sz="2200" dirty="0">
              <a:solidFill>
                <a:schemeClr val="tx1"/>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5556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99F6B-7927-91C8-EFA1-5FDC7EE7C689}"/>
              </a:ext>
            </a:extLst>
          </p:cNvPr>
          <p:cNvSpPr>
            <a:spLocks noGrp="1"/>
          </p:cNvSpPr>
          <p:nvPr>
            <p:ph type="title"/>
          </p:nvPr>
        </p:nvSpPr>
        <p:spPr/>
        <p:txBody>
          <a:bodyPr>
            <a:normAutofit/>
          </a:bodyPr>
          <a:lstStyle/>
          <a:p>
            <a:r>
              <a:rPr lang="en-GB" sz="3600" b="1" dirty="0">
                <a:solidFill>
                  <a:schemeClr val="tx1"/>
                </a:solidFill>
                <a:latin typeface="Arabic Typesetting" panose="03020402040406030203" pitchFamily="66" charset="-78"/>
                <a:ea typeface="Cambria" panose="02040503050406030204" pitchFamily="18" charset="0"/>
                <a:cs typeface="Arabic Typesetting" panose="03020402040406030203" pitchFamily="66" charset="-78"/>
              </a:rPr>
              <a:t>Methods</a:t>
            </a:r>
            <a:endParaRPr lang="en-GB" sz="3600" b="1" dirty="0">
              <a:solidFill>
                <a:schemeClr val="tx1"/>
              </a:solidFill>
              <a:latin typeface="Arabic Typesetting" panose="03020402040406030203" pitchFamily="66" charset="-78"/>
              <a:cs typeface="Arabic Typesetting" panose="03020402040406030203" pitchFamily="66" charset="-78"/>
            </a:endParaRPr>
          </a:p>
        </p:txBody>
      </p:sp>
      <p:sp>
        <p:nvSpPr>
          <p:cNvPr id="3" name="Content Placeholder 2">
            <a:extLst>
              <a:ext uri="{FF2B5EF4-FFF2-40B4-BE49-F238E27FC236}">
                <a16:creationId xmlns:a16="http://schemas.microsoft.com/office/drawing/2014/main" id="{9B33EAE2-07C0-1EF8-51A1-21A6EFA9CBF8}"/>
              </a:ext>
            </a:extLst>
          </p:cNvPr>
          <p:cNvSpPr>
            <a:spLocks noGrp="1"/>
          </p:cNvSpPr>
          <p:nvPr>
            <p:ph idx="1"/>
          </p:nvPr>
        </p:nvSpPr>
        <p:spPr>
          <a:xfrm>
            <a:off x="1097280" y="1820124"/>
            <a:ext cx="10537671" cy="4362026"/>
          </a:xfrm>
        </p:spPr>
        <p:txBody>
          <a:bodyPr numCol="2">
            <a:noAutofit/>
          </a:bodyPr>
          <a:lstStyle/>
          <a:p>
            <a:pPr marL="0" indent="0">
              <a:lnSpc>
                <a:spcPct val="120000"/>
              </a:lnSpc>
              <a:spcBef>
                <a:spcPts val="0"/>
              </a:spcBef>
              <a:spcAft>
                <a:spcPts val="0"/>
              </a:spcAft>
              <a:buNone/>
            </a:pPr>
            <a:r>
              <a:rPr lang="en-GB" sz="2400" b="1" i="0" u="sng" strike="noStrike" dirty="0">
                <a:solidFill>
                  <a:schemeClr val="tx1"/>
                </a:solidFill>
                <a:effectLst/>
                <a:latin typeface="Arabic Typesetting" panose="03020402040406030203" pitchFamily="66" charset="-78"/>
                <a:ea typeface="Cambria" panose="02040503050406030204" pitchFamily="18" charset="0"/>
                <a:cs typeface="Arabic Typesetting" panose="03020402040406030203" pitchFamily="66" charset="-78"/>
              </a:rPr>
              <a:t>Study Design:</a:t>
            </a:r>
            <a:r>
              <a:rPr lang="en-GB" sz="2400" b="1" i="0" strike="noStrike" dirty="0">
                <a:solidFill>
                  <a:schemeClr val="tx1"/>
                </a:solidFill>
                <a:effectLst/>
                <a:latin typeface="Arabic Typesetting" panose="03020402040406030203" pitchFamily="66" charset="-78"/>
                <a:ea typeface="Cambria" panose="02040503050406030204" pitchFamily="18" charset="0"/>
                <a:cs typeface="Arabic Typesetting" panose="03020402040406030203" pitchFamily="66" charset="-78"/>
              </a:rPr>
              <a:t> </a:t>
            </a:r>
            <a:r>
              <a:rPr lang="en-GB" sz="2400" i="0" strike="noStrike" dirty="0">
                <a:solidFill>
                  <a:schemeClr val="tx1"/>
                </a:solidFill>
                <a:effectLst/>
                <a:latin typeface="Arabic Typesetting" panose="03020402040406030203" pitchFamily="66" charset="-78"/>
                <a:ea typeface="Cambria" panose="02040503050406030204" pitchFamily="18" charset="0"/>
                <a:cs typeface="Arabic Typesetting" panose="03020402040406030203" pitchFamily="66" charset="-78"/>
              </a:rPr>
              <a:t>A systematic review and meta-analysis</a:t>
            </a:r>
          </a:p>
          <a:p>
            <a:pPr marL="0" indent="0">
              <a:lnSpc>
                <a:spcPct val="120000"/>
              </a:lnSpc>
              <a:spcBef>
                <a:spcPts val="0"/>
              </a:spcBef>
              <a:spcAft>
                <a:spcPts val="0"/>
              </a:spcAft>
              <a:buNone/>
            </a:pPr>
            <a:endParaRPr lang="en-GB" sz="2400" i="0" strike="noStrike" dirty="0">
              <a:solidFill>
                <a:schemeClr val="tx1"/>
              </a:solidFill>
              <a:effectLst/>
              <a:latin typeface="Arabic Typesetting" panose="03020402040406030203" pitchFamily="66" charset="-78"/>
              <a:ea typeface="Cambria" panose="02040503050406030204" pitchFamily="18" charset="0"/>
              <a:cs typeface="Arabic Typesetting" panose="03020402040406030203" pitchFamily="66" charset="-78"/>
            </a:endParaRPr>
          </a:p>
          <a:p>
            <a:pPr marL="0" indent="0">
              <a:lnSpc>
                <a:spcPct val="120000"/>
              </a:lnSpc>
              <a:spcBef>
                <a:spcPts val="0"/>
              </a:spcBef>
              <a:spcAft>
                <a:spcPts val="0"/>
              </a:spcAft>
              <a:buNone/>
            </a:pPr>
            <a:r>
              <a:rPr lang="en-GB" sz="2400" b="1" u="sng" dirty="0">
                <a:solidFill>
                  <a:schemeClr val="tx1"/>
                </a:solidFill>
                <a:effectLst/>
                <a:latin typeface="Arabic Typesetting" panose="03020402040406030203" pitchFamily="66" charset="-78"/>
                <a:ea typeface="Arial" panose="020B0604020202020204" pitchFamily="34" charset="0"/>
                <a:cs typeface="Arabic Typesetting" panose="03020402040406030203" pitchFamily="66" charset="-78"/>
              </a:rPr>
              <a:t>Target Sample: </a:t>
            </a:r>
            <a:r>
              <a:rPr lang="en-GB" sz="2400" dirty="0">
                <a:solidFill>
                  <a:schemeClr val="tx1"/>
                </a:solidFill>
                <a:effectLst/>
                <a:latin typeface="Arabic Typesetting" panose="03020402040406030203" pitchFamily="66" charset="-78"/>
                <a:ea typeface="Arial" panose="020B0604020202020204" pitchFamily="34" charset="0"/>
                <a:cs typeface="Arabic Typesetting" panose="03020402040406030203" pitchFamily="66" charset="-78"/>
              </a:rPr>
              <a:t>P</a:t>
            </a:r>
            <a:r>
              <a:rPr lang="en-GB" sz="2400" dirty="0">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reschool autistic children</a:t>
            </a:r>
          </a:p>
          <a:p>
            <a:pPr marL="0" indent="0">
              <a:lnSpc>
                <a:spcPct val="120000"/>
              </a:lnSpc>
              <a:spcBef>
                <a:spcPts val="0"/>
              </a:spcBef>
              <a:spcAft>
                <a:spcPts val="0"/>
              </a:spcAft>
              <a:buNone/>
            </a:pPr>
            <a:endParaRPr lang="en-GB" sz="2400" dirty="0">
              <a:solidFill>
                <a:schemeClr val="tx1"/>
              </a:solidFill>
              <a:latin typeface="Arabic Typesetting" panose="03020402040406030203" pitchFamily="66" charset="-78"/>
              <a:ea typeface="Cambria" panose="02040503050406030204" pitchFamily="18" charset="0"/>
              <a:cs typeface="Arabic Typesetting" panose="03020402040406030203" pitchFamily="66" charset="-78"/>
            </a:endParaRPr>
          </a:p>
          <a:p>
            <a:pPr marL="0" marR="0" indent="0">
              <a:lnSpc>
                <a:spcPct val="120000"/>
              </a:lnSpc>
              <a:spcBef>
                <a:spcPts val="0"/>
              </a:spcBef>
              <a:spcAft>
                <a:spcPts val="0"/>
              </a:spcAft>
              <a:buNone/>
            </a:pPr>
            <a:r>
              <a:rPr lang="en-GB" sz="2400" b="1" u="sng" dirty="0">
                <a:solidFill>
                  <a:schemeClr val="tx1"/>
                </a:solidFill>
                <a:effectLst/>
                <a:latin typeface="Arabic Typesetting" panose="03020402040406030203" pitchFamily="66" charset="-78"/>
                <a:ea typeface="Arial" panose="020B0604020202020204" pitchFamily="34" charset="0"/>
                <a:cs typeface="Arabic Typesetting" panose="03020402040406030203" pitchFamily="66" charset="-78"/>
              </a:rPr>
              <a:t>Predictor variables: </a:t>
            </a:r>
            <a:r>
              <a:rPr lang="en-GB" sz="2400" dirty="0">
                <a:solidFill>
                  <a:schemeClr val="tx1"/>
                </a:solidFill>
                <a:latin typeface="Arabic Typesetting" panose="03020402040406030203" pitchFamily="66" charset="-78"/>
                <a:ea typeface="Arial" panose="020B0604020202020204" pitchFamily="34" charset="0"/>
                <a:cs typeface="Arabic Typesetting" panose="03020402040406030203" pitchFamily="66" charset="-78"/>
              </a:rPr>
              <a:t>P</a:t>
            </a:r>
            <a:r>
              <a:rPr lang="en-GB" sz="2400" dirty="0">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arent-mediated play-based </a:t>
            </a:r>
          </a:p>
          <a:p>
            <a:pPr marL="0" marR="0" indent="0">
              <a:lnSpc>
                <a:spcPct val="120000"/>
              </a:lnSpc>
              <a:spcBef>
                <a:spcPts val="0"/>
              </a:spcBef>
              <a:spcAft>
                <a:spcPts val="0"/>
              </a:spcAft>
              <a:buNone/>
            </a:pPr>
            <a:r>
              <a:rPr lang="en-GB" sz="2400" dirty="0">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interventions</a:t>
            </a:r>
            <a:endParaRPr lang="en-GB" sz="2400" b="1" u="sng" dirty="0">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marL="0" marR="0" indent="0">
              <a:lnSpc>
                <a:spcPct val="120000"/>
              </a:lnSpc>
              <a:spcBef>
                <a:spcPts val="0"/>
              </a:spcBef>
              <a:spcAft>
                <a:spcPts val="0"/>
              </a:spcAft>
              <a:buNone/>
            </a:pPr>
            <a:endParaRPr lang="en-GB" sz="2400" b="1" u="sng" dirty="0">
              <a:solidFill>
                <a:schemeClr val="tx1"/>
              </a:solidFill>
              <a:latin typeface="Arabic Typesetting" panose="03020402040406030203" pitchFamily="66" charset="-78"/>
              <a:ea typeface="Times New Roman" panose="02020603050405020304" pitchFamily="18" charset="0"/>
              <a:cs typeface="Arabic Typesetting" panose="03020402040406030203" pitchFamily="66" charset="-78"/>
            </a:endParaRPr>
          </a:p>
          <a:p>
            <a:pPr marL="0" marR="0" indent="0">
              <a:lnSpc>
                <a:spcPct val="120000"/>
              </a:lnSpc>
              <a:spcBef>
                <a:spcPts val="0"/>
              </a:spcBef>
              <a:spcAft>
                <a:spcPts val="0"/>
              </a:spcAft>
              <a:buNone/>
            </a:pPr>
            <a:r>
              <a:rPr lang="en-GB" sz="2400" b="1" u="sng" dirty="0">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Outcome variables</a:t>
            </a:r>
            <a:r>
              <a:rPr lang="en-GB" sz="2400" b="1" dirty="0">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  </a:t>
            </a:r>
            <a:r>
              <a:rPr lang="en-GB" sz="2400" dirty="0">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Autistic traits, social  communication, and language outcomes.</a:t>
            </a:r>
          </a:p>
          <a:p>
            <a:pPr marL="0" marR="0" indent="0">
              <a:lnSpc>
                <a:spcPct val="120000"/>
              </a:lnSpc>
              <a:spcBef>
                <a:spcPts val="0"/>
              </a:spcBef>
              <a:spcAft>
                <a:spcPts val="0"/>
              </a:spcAft>
              <a:buNone/>
            </a:pPr>
            <a:r>
              <a:rPr lang="en-GB" sz="2400" b="1" u="sng" dirty="0">
                <a:solidFill>
                  <a:schemeClr val="tx1"/>
                </a:solidFill>
                <a:effectLst/>
                <a:latin typeface="Arabic Typesetting" panose="03020402040406030203" pitchFamily="66" charset="-78"/>
                <a:ea typeface="Arial" panose="020B0604020202020204" pitchFamily="34" charset="0"/>
                <a:cs typeface="Arabic Typesetting" panose="03020402040406030203" pitchFamily="66" charset="-78"/>
              </a:rPr>
              <a:t>Data Extraction</a:t>
            </a:r>
            <a:r>
              <a:rPr lang="en-GB" sz="2400" b="1" dirty="0">
                <a:solidFill>
                  <a:schemeClr val="tx1"/>
                </a:solidFill>
                <a:effectLst/>
                <a:latin typeface="Arabic Typesetting" panose="03020402040406030203" pitchFamily="66" charset="-78"/>
                <a:ea typeface="Arial" panose="020B0604020202020204" pitchFamily="34" charset="0"/>
                <a:cs typeface="Arabic Typesetting" panose="03020402040406030203" pitchFamily="66" charset="-78"/>
              </a:rPr>
              <a:t>: </a:t>
            </a:r>
            <a:r>
              <a:rPr lang="en-GB" sz="2400" dirty="0">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Information related to intervention types, play approaches, sample sizes, experimental designs, etc</a:t>
            </a:r>
            <a:r>
              <a:rPr lang="en-GB" sz="2400" dirty="0">
                <a:solidFill>
                  <a:schemeClr val="tx1"/>
                </a:solidFill>
                <a:latin typeface="Arabic Typesetting" panose="03020402040406030203" pitchFamily="66" charset="-78"/>
                <a:ea typeface="Times New Roman" panose="02020603050405020304" pitchFamily="18" charset="0"/>
                <a:cs typeface="Arabic Typesetting" panose="03020402040406030203" pitchFamily="66" charset="-78"/>
              </a:rPr>
              <a:t>.</a:t>
            </a:r>
          </a:p>
          <a:p>
            <a:pPr marL="0" marR="0" indent="0">
              <a:lnSpc>
                <a:spcPct val="120000"/>
              </a:lnSpc>
              <a:spcBef>
                <a:spcPts val="0"/>
              </a:spcBef>
              <a:spcAft>
                <a:spcPts val="0"/>
              </a:spcAft>
              <a:buNone/>
            </a:pPr>
            <a:endParaRPr lang="en-GB" sz="2400" b="1" u="sng" dirty="0">
              <a:solidFill>
                <a:schemeClr val="tx1"/>
              </a:solidFill>
              <a:latin typeface="Arabic Typesetting" panose="03020402040406030203" pitchFamily="66" charset="-78"/>
              <a:ea typeface="Cambria" panose="02040503050406030204" pitchFamily="18" charset="0"/>
              <a:cs typeface="Arabic Typesetting" panose="03020402040406030203" pitchFamily="66" charset="-78"/>
            </a:endParaRPr>
          </a:p>
          <a:p>
            <a:pPr marL="0" marR="0" indent="0">
              <a:lnSpc>
                <a:spcPct val="120000"/>
              </a:lnSpc>
              <a:spcBef>
                <a:spcPts val="0"/>
              </a:spcBef>
              <a:spcAft>
                <a:spcPts val="0"/>
              </a:spcAft>
              <a:buNone/>
            </a:pPr>
            <a:r>
              <a:rPr lang="en-GB" sz="2400" b="1" u="sng" dirty="0">
                <a:solidFill>
                  <a:schemeClr val="tx1"/>
                </a:solidFill>
                <a:latin typeface="Arabic Typesetting" panose="03020402040406030203" pitchFamily="66" charset="-78"/>
                <a:ea typeface="Cambria" panose="02040503050406030204" pitchFamily="18" charset="0"/>
                <a:cs typeface="Arabic Typesetting" panose="03020402040406030203" pitchFamily="66" charset="-78"/>
              </a:rPr>
              <a:t>Quantified outcomes:</a:t>
            </a:r>
            <a:r>
              <a:rPr lang="en-GB" sz="2400" b="1" dirty="0">
                <a:solidFill>
                  <a:schemeClr val="tx1"/>
                </a:solidFill>
                <a:latin typeface="Arabic Typesetting" panose="03020402040406030203" pitchFamily="66" charset="-78"/>
                <a:ea typeface="Cambria" panose="02040503050406030204" pitchFamily="18" charset="0"/>
                <a:cs typeface="Arabic Typesetting" panose="03020402040406030203" pitchFamily="66" charset="-78"/>
              </a:rPr>
              <a:t> </a:t>
            </a:r>
            <a:r>
              <a:rPr lang="en-GB" sz="2400" dirty="0">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Numbers, means, standard deviations, standard errors, confidence intervals, and reported effect sizes (Standardised mean differences). </a:t>
            </a:r>
            <a:endParaRPr lang="en-GB" sz="2400" dirty="0">
              <a:solidFill>
                <a:schemeClr val="tx1"/>
              </a:solidFill>
              <a:latin typeface="Arabic Typesetting" panose="03020402040406030203" pitchFamily="66" charset="-78"/>
              <a:ea typeface="Cambria" panose="02040503050406030204" pitchFamily="18" charset="0"/>
              <a:cs typeface="Arabic Typesetting" panose="03020402040406030203" pitchFamily="66" charset="-78"/>
            </a:endParaRPr>
          </a:p>
        </p:txBody>
      </p:sp>
    </p:spTree>
    <p:extLst>
      <p:ext uri="{BB962C8B-B14F-4D97-AF65-F5344CB8AC3E}">
        <p14:creationId xmlns:p14="http://schemas.microsoft.com/office/powerpoint/2010/main" val="3550247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D5D629-37DF-2344-2B2B-8A977597CEED}"/>
              </a:ext>
            </a:extLst>
          </p:cNvPr>
          <p:cNvSpPr>
            <a:spLocks noGrp="1"/>
          </p:cNvSpPr>
          <p:nvPr>
            <p:ph idx="1"/>
          </p:nvPr>
        </p:nvSpPr>
        <p:spPr>
          <a:xfrm>
            <a:off x="1066800" y="3429000"/>
            <a:ext cx="10058400" cy="1087016"/>
          </a:xfrm>
        </p:spPr>
        <p:txBody>
          <a:bodyPr>
            <a:normAutofit/>
          </a:bodyPr>
          <a:lstStyle/>
          <a:p>
            <a:pPr algn="ctr"/>
            <a:r>
              <a:rPr lang="en-GB" sz="3600" b="1" dirty="0">
                <a:solidFill>
                  <a:srgbClr val="0070C0"/>
                </a:solidFill>
                <a:latin typeface="Arabic Typesetting" panose="03020402040406030203" pitchFamily="66" charset="-78"/>
                <a:cs typeface="Arabic Typesetting" panose="03020402040406030203" pitchFamily="66" charset="-78"/>
              </a:rPr>
              <a:t>How did we follow the open science practice?</a:t>
            </a:r>
            <a:endParaRPr lang="en-GB" sz="3600" dirty="0">
              <a:solidFill>
                <a:srgbClr val="0070C0"/>
              </a:solidFill>
            </a:endParaRPr>
          </a:p>
        </p:txBody>
      </p:sp>
    </p:spTree>
    <p:extLst>
      <p:ext uri="{BB962C8B-B14F-4D97-AF65-F5344CB8AC3E}">
        <p14:creationId xmlns:p14="http://schemas.microsoft.com/office/powerpoint/2010/main" val="612818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2FF69-7714-E542-D7E0-CB3725A48F70}"/>
              </a:ext>
            </a:extLst>
          </p:cNvPr>
          <p:cNvSpPr>
            <a:spLocks noGrp="1"/>
          </p:cNvSpPr>
          <p:nvPr>
            <p:ph type="title"/>
          </p:nvPr>
        </p:nvSpPr>
        <p:spPr/>
        <p:txBody>
          <a:bodyPr>
            <a:normAutofit/>
          </a:bodyPr>
          <a:lstStyle/>
          <a:p>
            <a:r>
              <a:rPr lang="en-GB" sz="3600" b="1" dirty="0">
                <a:solidFill>
                  <a:schemeClr val="tx1"/>
                </a:solidFill>
                <a:latin typeface="Arabic Typesetting" panose="03020402040406030203" pitchFamily="66" charset="-78"/>
                <a:cs typeface="Arabic Typesetting" panose="03020402040406030203" pitchFamily="66" charset="-78"/>
              </a:rPr>
              <a:t>Pre-registration</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12148E3B-4A1F-4061-6DA4-4B648B1FB4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7436" y="1838131"/>
            <a:ext cx="7041113" cy="4499895"/>
          </a:xfrm>
        </p:spPr>
      </p:pic>
      <p:sp>
        <p:nvSpPr>
          <p:cNvPr id="6" name="TextBox 5">
            <a:extLst>
              <a:ext uri="{FF2B5EF4-FFF2-40B4-BE49-F238E27FC236}">
                <a16:creationId xmlns:a16="http://schemas.microsoft.com/office/drawing/2014/main" id="{9C3D0582-609D-4AD7-F6F4-9965F5E3C688}"/>
              </a:ext>
            </a:extLst>
          </p:cNvPr>
          <p:cNvSpPr txBox="1"/>
          <p:nvPr/>
        </p:nvSpPr>
        <p:spPr>
          <a:xfrm>
            <a:off x="1191208" y="1838131"/>
            <a:ext cx="2895600" cy="2463282"/>
          </a:xfrm>
          <a:prstGeom prst="rect">
            <a:avLst/>
          </a:prstGeom>
          <a:solidFill>
            <a:schemeClr val="bg2"/>
          </a:solidFill>
          <a:ln>
            <a:solidFill>
              <a:schemeClr val="tx1"/>
            </a:solidFill>
          </a:ln>
        </p:spPr>
        <p:txBody>
          <a:bodyPr vert="horz" wrap="none" lIns="91440" tIns="45720" rIns="91440" bIns="45720" rtlCol="0" anchor="b">
            <a:noAutofit/>
          </a:bodyPr>
          <a:lstStyle/>
          <a:p>
            <a:pPr algn="ctr">
              <a:lnSpc>
                <a:spcPct val="150000"/>
              </a:lnSpc>
            </a:pPr>
            <a:r>
              <a:rPr lang="en-GB" sz="2200" b="1" u="sng" dirty="0">
                <a:solidFill>
                  <a:schemeClr val="tx1"/>
                </a:solidFill>
                <a:latin typeface="Arabic Typesetting" panose="03020402040406030203" pitchFamily="66" charset="-78"/>
                <a:ea typeface="Cambria" panose="02040503050406030204" pitchFamily="18" charset="0"/>
                <a:cs typeface="Arabic Typesetting" panose="03020402040406030203" pitchFamily="66" charset="-78"/>
              </a:rPr>
              <a:t>1</a:t>
            </a:r>
            <a:r>
              <a:rPr lang="en-GB" sz="2200" b="1" u="sng" baseline="30000" dirty="0">
                <a:solidFill>
                  <a:schemeClr val="tx1"/>
                </a:solidFill>
                <a:latin typeface="Arabic Typesetting" panose="03020402040406030203" pitchFamily="66" charset="-78"/>
                <a:ea typeface="Cambria" panose="02040503050406030204" pitchFamily="18" charset="0"/>
                <a:cs typeface="Arabic Typesetting" panose="03020402040406030203" pitchFamily="66" charset="-78"/>
              </a:rPr>
              <a:t>st</a:t>
            </a:r>
            <a:r>
              <a:rPr lang="en-GB" sz="2200" b="1" u="sng" dirty="0">
                <a:solidFill>
                  <a:schemeClr val="tx1"/>
                </a:solidFill>
                <a:latin typeface="Arabic Typesetting" panose="03020402040406030203" pitchFamily="66" charset="-78"/>
                <a:ea typeface="Cambria" panose="02040503050406030204" pitchFamily="18" charset="0"/>
                <a:cs typeface="Arabic Typesetting" panose="03020402040406030203" pitchFamily="66" charset="-78"/>
              </a:rPr>
              <a:t> step: </a:t>
            </a:r>
          </a:p>
          <a:p>
            <a:pPr>
              <a:lnSpc>
                <a:spcPct val="150000"/>
              </a:lnSpc>
            </a:pPr>
            <a:r>
              <a:rPr lang="en-GB" sz="2200" dirty="0">
                <a:solidFill>
                  <a:schemeClr val="tx1"/>
                </a:solidFill>
                <a:latin typeface="Arabic Typesetting" panose="03020402040406030203" pitchFamily="66" charset="-78"/>
                <a:ea typeface="Cambria" panose="02040503050406030204" pitchFamily="18" charset="0"/>
                <a:cs typeface="Arabic Typesetting" panose="03020402040406030203" pitchFamily="66" charset="-78"/>
              </a:rPr>
              <a:t>We pre-registered our </a:t>
            </a:r>
          </a:p>
          <a:p>
            <a:pPr>
              <a:lnSpc>
                <a:spcPct val="150000"/>
              </a:lnSpc>
            </a:pPr>
            <a:r>
              <a:rPr lang="en-GB" sz="2200" dirty="0">
                <a:solidFill>
                  <a:schemeClr val="tx1"/>
                </a:solidFill>
                <a:latin typeface="Arabic Typesetting" panose="03020402040406030203" pitchFamily="66" charset="-78"/>
                <a:ea typeface="Cambria" panose="02040503050406030204" pitchFamily="18" charset="0"/>
                <a:cs typeface="Arabic Typesetting" panose="03020402040406030203" pitchFamily="66" charset="-78"/>
              </a:rPr>
              <a:t>study protocol with </a:t>
            </a:r>
            <a:r>
              <a:rPr lang="en-GB" sz="2200" b="1" u="sng" dirty="0">
                <a:solidFill>
                  <a:schemeClr val="tx1"/>
                </a:solidFill>
                <a:latin typeface="Arabic Typesetting" panose="03020402040406030203" pitchFamily="66" charset="-78"/>
                <a:ea typeface="Cambria" panose="02040503050406030204" pitchFamily="18" charset="0"/>
                <a:cs typeface="Arabic Typesetting" panose="03020402040406030203" pitchFamily="66" charset="-78"/>
              </a:rPr>
              <a:t>PROSPERO</a:t>
            </a:r>
            <a:r>
              <a:rPr lang="en-GB" sz="2200" dirty="0">
                <a:solidFill>
                  <a:schemeClr val="tx1"/>
                </a:solidFill>
                <a:latin typeface="Arabic Typesetting" panose="03020402040406030203" pitchFamily="66" charset="-78"/>
                <a:ea typeface="Cambria" panose="02040503050406030204" pitchFamily="18" charset="0"/>
                <a:cs typeface="Arabic Typesetting" panose="03020402040406030203" pitchFamily="66" charset="-78"/>
              </a:rPr>
              <a:t> </a:t>
            </a:r>
          </a:p>
          <a:p>
            <a:pPr>
              <a:lnSpc>
                <a:spcPct val="150000"/>
              </a:lnSpc>
            </a:pPr>
            <a:r>
              <a:rPr lang="en-GB" sz="2200" dirty="0">
                <a:solidFill>
                  <a:schemeClr val="tx1"/>
                </a:solidFill>
                <a:latin typeface="Arabic Typesetting" panose="03020402040406030203" pitchFamily="66" charset="-78"/>
                <a:ea typeface="Cambria" panose="02040503050406030204" pitchFamily="18" charset="0"/>
                <a:cs typeface="Arabic Typesetting" panose="03020402040406030203" pitchFamily="66" charset="-78"/>
              </a:rPr>
              <a:t>(</a:t>
            </a:r>
            <a:r>
              <a:rPr lang="en-GB" sz="2200" i="0" dirty="0">
                <a:solidFill>
                  <a:srgbClr val="202122"/>
                </a:solidFill>
                <a:effectLst/>
                <a:latin typeface="Arabic Typesetting" panose="03020402040406030203" pitchFamily="66" charset="-78"/>
                <a:cs typeface="Arabic Typesetting" panose="03020402040406030203" pitchFamily="66" charset="-78"/>
              </a:rPr>
              <a:t>The International Prospective </a:t>
            </a:r>
          </a:p>
          <a:p>
            <a:pPr>
              <a:lnSpc>
                <a:spcPct val="150000"/>
              </a:lnSpc>
            </a:pPr>
            <a:r>
              <a:rPr lang="en-GB" sz="2200" i="0" dirty="0">
                <a:solidFill>
                  <a:srgbClr val="202122"/>
                </a:solidFill>
                <a:effectLst/>
                <a:latin typeface="Arabic Typesetting" panose="03020402040406030203" pitchFamily="66" charset="-78"/>
                <a:cs typeface="Arabic Typesetting" panose="03020402040406030203" pitchFamily="66" charset="-78"/>
              </a:rPr>
              <a:t>Register of Systematic Reviews</a:t>
            </a:r>
            <a:r>
              <a:rPr lang="en-GB" sz="2200" dirty="0">
                <a:solidFill>
                  <a:schemeClr val="tx1"/>
                </a:solidFill>
                <a:latin typeface="Arabic Typesetting" panose="03020402040406030203" pitchFamily="66" charset="-78"/>
                <a:ea typeface="Cambria" panose="02040503050406030204" pitchFamily="18" charset="0"/>
                <a:cs typeface="Arabic Typesetting" panose="03020402040406030203" pitchFamily="66" charset="-78"/>
              </a:rPr>
              <a:t>)</a:t>
            </a:r>
          </a:p>
        </p:txBody>
      </p:sp>
    </p:spTree>
    <p:extLst>
      <p:ext uri="{BB962C8B-B14F-4D97-AF65-F5344CB8AC3E}">
        <p14:creationId xmlns:p14="http://schemas.microsoft.com/office/powerpoint/2010/main" val="144285207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bodyPr vert="horz" lIns="91440" tIns="45720" rIns="91440" bIns="45720" rtlCol="0" anchor="b">
        <a:normAutofit fontScale="92500" lnSpcReduction="10000"/>
      </a:bodyPr>
      <a:lstStyle>
        <a:defPPr algn="ctr">
          <a:lnSpc>
            <a:spcPct val="150000"/>
          </a:lnSpc>
          <a:defRPr sz="3200" dirty="0" smtClean="0">
            <a:solidFill>
              <a:schemeClr val="tx1"/>
            </a:solidFill>
            <a:latin typeface="Arial" panose="020B0604020202020204" pitchFamily="34" charset="0"/>
            <a:ea typeface="Cambria" panose="02040503050406030204" pitchFamily="18" charset="0"/>
            <a:cs typeface="Arial" panose="020B0604020202020204" pitchFamily="34" charset="0"/>
          </a:defRPr>
        </a:defPPr>
      </a:lstStyle>
    </a:txDef>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2541</TotalTime>
  <Words>1671</Words>
  <Application>Microsoft Office PowerPoint</Application>
  <PresentationFormat>Widescreen</PresentationFormat>
  <Paragraphs>129</Paragraphs>
  <Slides>15</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Arabic Typesetting</vt:lpstr>
      <vt:lpstr>Arial</vt:lpstr>
      <vt:lpstr>Calibri</vt:lpstr>
      <vt:lpstr>Calibri Light</vt:lpstr>
      <vt:lpstr>Wingdings</vt:lpstr>
      <vt:lpstr>Retrospect</vt:lpstr>
      <vt:lpstr>1_Retrospect</vt:lpstr>
      <vt:lpstr>Parent-mediated play‐based interventions to improve social communication and language skills of preschool autistic children: A systematic review and meta-analysis protocol</vt:lpstr>
      <vt:lpstr>Play &amp; Autism</vt:lpstr>
      <vt:lpstr>Direct play therapy </vt:lpstr>
      <vt:lpstr>Indirect play therapy: Therapist &amp; Parents/Peers/Teachers &amp; Child</vt:lpstr>
      <vt:lpstr>The Current Study Protocol</vt:lpstr>
      <vt:lpstr>The Current Study Protocol</vt:lpstr>
      <vt:lpstr>Methods</vt:lpstr>
      <vt:lpstr>PowerPoint Presentation</vt:lpstr>
      <vt:lpstr>Pre-registration</vt:lpstr>
      <vt:lpstr>Prisma Statement &amp; Checklist</vt:lpstr>
      <vt:lpstr>OSF Public Project</vt:lpstr>
      <vt:lpstr>Preprint: PsyArXiv</vt:lpstr>
      <vt:lpstr>Open Access Publication</vt:lpstr>
      <vt:lpstr>CANDY LAB: Latest Open Access Publications - 2022</vt:lpstr>
      <vt:lpstr>Thanks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Longitudinal Study of Sibling Bullying and Mental Health in Autistic Adolescents: The Role of Self-esteem</dc:title>
  <dc:creator>Emre DENIZ</dc:creator>
  <cp:lastModifiedBy>Emre DENIZ</cp:lastModifiedBy>
  <cp:revision>62</cp:revision>
  <dcterms:created xsi:type="dcterms:W3CDTF">2022-03-23T08:57:16Z</dcterms:created>
  <dcterms:modified xsi:type="dcterms:W3CDTF">2022-07-11T10:52:01Z</dcterms:modified>
</cp:coreProperties>
</file>