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63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10234613" cy="71040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2RG0QaifA6ZWLKE8c2/xecCF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1" autoAdjust="0"/>
    <p:restoredTop sz="75034" autoAdjust="0"/>
  </p:normalViewPr>
  <p:slideViewPr>
    <p:cSldViewPr snapToGrid="0">
      <p:cViewPr>
        <p:scale>
          <a:sx n="50" d="100"/>
          <a:sy n="50" d="100"/>
        </p:scale>
        <p:origin x="18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614" y="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pPr algn="r"/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10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For researchers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11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12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247688" indent="-165125">
              <a:spcBef>
                <a:spcPts val="390"/>
              </a:spcBef>
              <a:buClr>
                <a:schemeClr val="dk1"/>
              </a:buClr>
              <a:buSzPts val="12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13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247688" indent="-165125">
              <a:spcBef>
                <a:spcPts val="390"/>
              </a:spcBef>
              <a:buClr>
                <a:schemeClr val="dk1"/>
              </a:buClr>
              <a:buSzPts val="12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14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247688" indent="-165125">
              <a:spcBef>
                <a:spcPts val="390"/>
              </a:spcBef>
              <a:buClr>
                <a:schemeClr val="dk1"/>
              </a:buClr>
              <a:buSzPts val="12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15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2000" dirty="0">
                <a:latin typeface="Times New Roman"/>
                <a:ea typeface="Times New Roman"/>
                <a:cs typeface="Times New Roman"/>
                <a:sym typeface="Times New Roman"/>
              </a:rPr>
              <a:t>Shari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16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585"/>
              </a:spcBef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17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585"/>
              </a:spcBef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18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8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585"/>
              </a:spcBef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lt1"/>
                </a:solidFill>
              </a:rPr>
              <a:pPr algn="r"/>
              <a:t>19</a:t>
            </a:fld>
            <a:endParaRPr sz="1300">
              <a:solidFill>
                <a:schemeClr val="lt1"/>
              </a:solidFill>
            </a:endParaRPr>
          </a:p>
        </p:txBody>
      </p:sp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21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2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3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b6b6ab267_0_15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4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57" name="Google Shape;157;g14b6b6ab2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14b6b6ab267_0_15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b6b6ab267_0_0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5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70" name="Google Shape;170;g14b6b6ab2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14b6b6ab267_0_0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doesn’t matter if your subject is linguistics or literature.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6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39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7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390"/>
              </a:spcBef>
            </a:pPr>
            <a:endParaRPr dirty="0"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5799614" y="6748860"/>
            <a:ext cx="4434999" cy="3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 sz="1300">
                <a:solidFill>
                  <a:schemeClr val="dk1"/>
                </a:solidFill>
              </a:rPr>
              <a:pPr algn="r"/>
              <a:t>9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/>
              <a:t>As this checklist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lvl="5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lvl="6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lvl="7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lvl="8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6293021"/>
            <a:ext cx="707897" cy="4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180000"/>
            <a:ext cx="2334605" cy="9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rgbClr val="2A196F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1"/>
          </p:nvPr>
        </p:nvSpPr>
        <p:spPr>
          <a:xfrm rot="5400000">
            <a:off x="2911475" y="114300"/>
            <a:ext cx="3733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 rot="5400000">
            <a:off x="5448300" y="2705100"/>
            <a:ext cx="4724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body" idx="1"/>
          </p:nvPr>
        </p:nvSpPr>
        <p:spPr>
          <a:xfrm rot="5400000">
            <a:off x="1257300" y="723900"/>
            <a:ext cx="4724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8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2"/>
          </p:nvPr>
        </p:nvSpPr>
        <p:spPr>
          <a:xfrm>
            <a:off x="4800600" y="236220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lvl="5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lvl="6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lvl="7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lvl="8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3" name="Google Shape;123;p29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6293021"/>
            <a:ext cx="707897" cy="4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180000"/>
            <a:ext cx="2334605" cy="9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Char char="•"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4800600" y="236220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Char char="•"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5pPr>
            <a:lvl6pPr lvl="5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6pPr>
            <a:lvl7pPr lvl="6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7pPr>
            <a:lvl8pPr lvl="7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8pPr>
            <a:lvl9pPr lvl="8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6293021"/>
            <a:ext cx="707897" cy="4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180000"/>
            <a:ext cx="2334605" cy="9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2A196F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rgbClr val="2A196F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rgbClr val="2A196F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rgbClr val="2A196F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rgbClr val="2A196F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rgbClr val="2A196F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2A196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Char char="•"/>
              <a:defRPr sz="28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355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2A196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rgbClr val="2A196F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2A196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416" y="6293021"/>
            <a:ext cx="707897" cy="4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00" y="180000"/>
            <a:ext cx="2334605" cy="943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16416" y="6293021"/>
            <a:ext cx="707897" cy="4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0000" y="180000"/>
            <a:ext cx="2334605" cy="943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rgbClr val="2A196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416" y="6293021"/>
            <a:ext cx="707897" cy="4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00" y="180000"/>
            <a:ext cx="2334605" cy="943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sheffield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31/shef.data.20496855.v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library/rdm/whatisrd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457192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FAIR Data Checklist</a:t>
            </a:r>
            <a:br>
              <a:rPr lang="en-GB"/>
            </a:br>
            <a:r>
              <a:rPr lang="en-GB" sz="2400"/>
              <a:t>– A Case from the School of English</a:t>
            </a:r>
            <a:endParaRPr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588992" y="46101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Yi Liu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2022/9/12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>
            <a:spLocks noGrp="1"/>
          </p:cNvSpPr>
          <p:nvPr>
            <p:ph type="title"/>
          </p:nvPr>
        </p:nvSpPr>
        <p:spPr>
          <a:xfrm>
            <a:off x="2648744" y="381277"/>
            <a:ext cx="626665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Plan</a:t>
            </a:r>
            <a:r>
              <a:rPr lang="en-GB"/>
              <a:t> </a:t>
            </a:r>
            <a:r>
              <a:rPr lang="en-GB" sz="2400"/>
              <a:t>(at the start of your research)</a:t>
            </a:r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body" idx="1"/>
          </p:nvPr>
        </p:nvSpPr>
        <p:spPr>
          <a:xfrm>
            <a:off x="775150" y="1700808"/>
            <a:ext cx="75936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70C0"/>
                </a:solidFill>
              </a:rPr>
              <a:t>Make a data management plan (DMP):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A2A00"/>
                </a:solidFill>
              </a:rPr>
              <a:t>Use DMFonline to create your plan: </a:t>
            </a:r>
            <a:r>
              <a:rPr lang="en-GB" sz="1600" u="sng">
                <a:solidFill>
                  <a:srgbClr val="2A2A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https://dmponline.sheffield.ac.uk</a:t>
            </a:r>
            <a:r>
              <a:rPr lang="en-GB" sz="1600">
                <a:solidFill>
                  <a:srgbClr val="2A2A00"/>
                </a:solidFill>
              </a:rPr>
              <a:t>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Char char="•"/>
            </a:pPr>
            <a:endParaRPr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2628900" y="277924"/>
            <a:ext cx="5759524" cy="9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Collect, Organise, Deposit</a:t>
            </a:r>
            <a:br>
              <a:rPr lang="en-GB" sz="4000"/>
            </a:br>
            <a:r>
              <a:rPr lang="en-GB" sz="2400"/>
              <a:t>(during the research process)</a:t>
            </a:r>
            <a:endParaRPr/>
          </a:p>
        </p:txBody>
      </p:sp>
      <p:sp>
        <p:nvSpPr>
          <p:cNvPr id="238" name="Google Shape;238;p10"/>
          <p:cNvSpPr txBox="1">
            <a:spLocks noGrp="1"/>
          </p:cNvSpPr>
          <p:nvPr>
            <p:ph type="body" idx="1"/>
          </p:nvPr>
        </p:nvSpPr>
        <p:spPr>
          <a:xfrm>
            <a:off x="647564" y="1371600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Finding and reusing existing data </a:t>
            </a:r>
            <a:endParaRPr dirty="0">
              <a:solidFill>
                <a:srgbClr val="0070C0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70C0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A2A00"/>
                </a:solidFill>
              </a:rPr>
              <a:t>Use data archives, repositories, and databases </a:t>
            </a:r>
            <a:endParaRPr dirty="0"/>
          </a:p>
          <a:p>
            <a:pPr marL="569700" lvl="0" indent="-34290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Keep a record of data and where it was found</a:t>
            </a:r>
            <a:endParaRPr dirty="0"/>
          </a:p>
          <a:p>
            <a:pPr marL="569700" lvl="0" indent="-34290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Check terms and conditions: </a:t>
            </a:r>
            <a:endParaRPr dirty="0"/>
          </a:p>
          <a:p>
            <a:pPr marL="969750" lvl="1" indent="-28575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Char char="-"/>
            </a:pPr>
            <a:r>
              <a:rPr lang="en-GB" sz="2000" dirty="0">
                <a:solidFill>
                  <a:srgbClr val="2A2A00"/>
                </a:solidFill>
              </a:rPr>
              <a:t>Are the data publicly available and will they continue to be?</a:t>
            </a:r>
            <a:endParaRPr dirty="0"/>
          </a:p>
          <a:p>
            <a:pPr marL="969750" lvl="1" indent="-28575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Char char="-"/>
            </a:pPr>
            <a:r>
              <a:rPr lang="en-GB" sz="2000" dirty="0">
                <a:solidFill>
                  <a:srgbClr val="2A2A00"/>
                </a:solidFill>
              </a:rPr>
              <a:t>Are there restrictions on sharing the data and data derived from them?</a:t>
            </a:r>
            <a:endParaRPr dirty="0"/>
          </a:p>
          <a:p>
            <a:pPr marL="969750" lvl="1" indent="-28575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Char char="-"/>
            </a:pPr>
            <a:r>
              <a:rPr lang="en-GB" sz="2000" dirty="0">
                <a:solidFill>
                  <a:srgbClr val="2A2A00"/>
                </a:solidFill>
              </a:rPr>
              <a:t>Do arrangements have to be made with the original researcher(s)? </a:t>
            </a:r>
            <a:endParaRPr dirty="0"/>
          </a:p>
          <a:p>
            <a:pPr marL="969750" lvl="1" indent="-28575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Char char="-"/>
            </a:pPr>
            <a:r>
              <a:rPr lang="en-GB" sz="2000" b="1" dirty="0">
                <a:solidFill>
                  <a:srgbClr val="2A2A00"/>
                </a:solidFill>
              </a:rPr>
              <a:t>Don’t assume you can share/use data just because they are available online</a:t>
            </a:r>
            <a:endParaRPr dirty="0"/>
          </a:p>
          <a:p>
            <a:pPr marL="453599" lvl="0" indent="0" algn="just" rtl="0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None/>
            </a:pPr>
            <a:endParaRPr sz="2400" dirty="0">
              <a:solidFill>
                <a:srgbClr val="2A2A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1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 txBox="1">
            <a:spLocks noGrp="1"/>
          </p:cNvSpPr>
          <p:nvPr>
            <p:ph type="title"/>
          </p:nvPr>
        </p:nvSpPr>
        <p:spPr>
          <a:xfrm>
            <a:off x="2628900" y="277924"/>
            <a:ext cx="5759524" cy="9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Collect, Organise, Deposit</a:t>
            </a:r>
            <a:br>
              <a:rPr lang="en-GB" sz="4000"/>
            </a:br>
            <a:r>
              <a:rPr lang="en-GB" sz="2400"/>
              <a:t>(during the research process)</a:t>
            </a:r>
            <a:endParaRPr/>
          </a:p>
        </p:txBody>
      </p:sp>
      <p:sp>
        <p:nvSpPr>
          <p:cNvPr id="248" name="Google Shape;248;p11"/>
          <p:cNvSpPr txBox="1">
            <a:spLocks noGrp="1"/>
          </p:cNvSpPr>
          <p:nvPr>
            <p:ph type="body" idx="1"/>
          </p:nvPr>
        </p:nvSpPr>
        <p:spPr>
          <a:xfrm>
            <a:off x="647564" y="1371600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Documenting and Organising</a:t>
            </a:r>
            <a:endParaRPr dirty="0"/>
          </a:p>
          <a:p>
            <a:pPr marL="569700" lvl="0" indent="-342900" algn="l" rtl="0">
              <a:spcBef>
                <a:spcPts val="8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Make data clear to understand and easy to use. Check out and use </a:t>
            </a:r>
            <a:r>
              <a:rPr lang="en-GB" sz="2400" b="1" dirty="0">
                <a:solidFill>
                  <a:srgbClr val="2A2A00"/>
                </a:solidFill>
              </a:rPr>
              <a:t>the existing data formats and standards </a:t>
            </a:r>
            <a:r>
              <a:rPr lang="en-GB" sz="2400" dirty="0">
                <a:solidFill>
                  <a:srgbClr val="2A2A00"/>
                </a:solidFill>
              </a:rPr>
              <a:t>in your research area.</a:t>
            </a:r>
            <a:endParaRPr dirty="0"/>
          </a:p>
          <a:p>
            <a:pPr marL="569700" lvl="0" indent="-342900" algn="l" rtl="0">
              <a:spcBef>
                <a:spcPts val="8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clear file naming and folder structure</a:t>
            </a:r>
          </a:p>
          <a:p>
            <a:pPr marL="569700" indent="-342900">
              <a:spcBef>
                <a:spcPts val="864"/>
              </a:spcBef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Comprehensive data documentation and metadata</a:t>
            </a:r>
            <a:endParaRPr lang="en-GB" sz="2400" dirty="0"/>
          </a:p>
          <a:p>
            <a:pPr marL="569700" lvl="0" indent="-342900" algn="l" rtl="0">
              <a:spcBef>
                <a:spcPts val="8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endParaRPr lang="en-GB" dirty="0"/>
          </a:p>
          <a:p>
            <a:pPr marL="226799" lvl="0" indent="0" algn="just" rtl="0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Font typeface="Arial"/>
              <a:buNone/>
            </a:pPr>
            <a:endParaRPr sz="2000" dirty="0">
              <a:solidFill>
                <a:srgbClr val="2A2A00"/>
              </a:solidFill>
            </a:endParaRPr>
          </a:p>
          <a:p>
            <a:pPr marL="226799" lvl="0" indent="0" algn="just" rtl="0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Font typeface="Arial"/>
              <a:buNone/>
            </a:pPr>
            <a:endParaRPr sz="2000" dirty="0">
              <a:solidFill>
                <a:srgbClr val="2A2A00"/>
              </a:solidFill>
            </a:endParaRPr>
          </a:p>
          <a:p>
            <a:pPr marL="453599" lvl="0" indent="0" algn="just" rtl="0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None/>
            </a:pPr>
            <a:endParaRPr sz="2400" dirty="0">
              <a:solidFill>
                <a:srgbClr val="2A2A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/>
          </p:nvPr>
        </p:nvSpPr>
        <p:spPr>
          <a:xfrm>
            <a:off x="2628900" y="277924"/>
            <a:ext cx="5759524" cy="9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Collect, Organise, Deposit</a:t>
            </a:r>
            <a:br>
              <a:rPr lang="en-GB" sz="4000"/>
            </a:br>
            <a:r>
              <a:rPr lang="en-GB" sz="2400"/>
              <a:t>(during the research process)</a:t>
            </a: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635000" y="1371600"/>
            <a:ext cx="7861436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Storing and archiving</a:t>
            </a:r>
            <a:endParaRPr dirty="0"/>
          </a:p>
          <a:p>
            <a:pPr marL="569700" lvl="0" indent="-342900" algn="just" rtl="0">
              <a:spcBef>
                <a:spcPts val="72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Store your digital data securely</a:t>
            </a:r>
            <a:endParaRPr sz="2000" u="sng" dirty="0">
              <a:solidFill>
                <a:srgbClr val="2A2A00"/>
              </a:solidFill>
            </a:endParaRPr>
          </a:p>
          <a:p>
            <a:pPr marL="569700" lvl="0" indent="-342900" algn="just" rtl="0">
              <a:spcBef>
                <a:spcPts val="72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b="0" i="0" u="none" strike="noStrike" cap="none" dirty="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Backups: 3-2-1 (3 copies, 2 different media, 1 off-site)</a:t>
            </a:r>
            <a:endParaRPr dirty="0"/>
          </a:p>
          <a:p>
            <a:pPr marL="569700" lvl="0" indent="-342900" algn="just" rtl="0">
              <a:spcBef>
                <a:spcPts val="72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If you collect or create physical data, digitise them if possible. </a:t>
            </a:r>
            <a:endParaRPr dirty="0"/>
          </a:p>
          <a:p>
            <a:pPr marL="226799" lvl="0" indent="0" algn="l" rtl="0">
              <a:spcBef>
                <a:spcPts val="72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None/>
            </a:pPr>
            <a:endParaRPr sz="2400" dirty="0">
              <a:solidFill>
                <a:srgbClr val="2A2A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/>
          </p:nvPr>
        </p:nvSpPr>
        <p:spPr>
          <a:xfrm>
            <a:off x="2628900" y="277924"/>
            <a:ext cx="5759524" cy="9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Collect, Organise, Deposit</a:t>
            </a:r>
            <a:br>
              <a:rPr lang="en-GB" sz="4000"/>
            </a:br>
            <a:r>
              <a:rPr lang="en-GB" sz="2400"/>
              <a:t>(during the research process)</a:t>
            </a:r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body" idx="1"/>
          </p:nvPr>
        </p:nvSpPr>
        <p:spPr>
          <a:xfrm>
            <a:off x="647564" y="1371600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What else can or should be archived?</a:t>
            </a:r>
            <a:endParaRPr dirty="0"/>
          </a:p>
          <a:p>
            <a:pPr marL="569700" lvl="0" indent="-342900" algn="l" rtl="0">
              <a:spcBef>
                <a:spcPts val="72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You may also need to </a:t>
            </a:r>
            <a:r>
              <a:rPr lang="en-GB" sz="2400" b="1" dirty="0">
                <a:solidFill>
                  <a:srgbClr val="2A2A00"/>
                </a:solidFill>
              </a:rPr>
              <a:t>make your own archives </a:t>
            </a:r>
            <a:r>
              <a:rPr lang="en-GB" sz="2400" dirty="0">
                <a:solidFill>
                  <a:srgbClr val="2A2A00"/>
                </a:solidFill>
              </a:rPr>
              <a:t>as online data may disappear or the existing digitalisations are of low quality (e.g., pixelated, missing pages, no metadata).</a:t>
            </a:r>
            <a:endParaRPr dirty="0"/>
          </a:p>
          <a:p>
            <a:pPr marL="569700" lvl="0" indent="-342900" algn="l" rtl="0">
              <a:spcBef>
                <a:spcPts val="72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Things to consider when archiving data:</a:t>
            </a:r>
            <a:endParaRPr dirty="0"/>
          </a:p>
          <a:p>
            <a:pPr marL="569700" lvl="0" indent="-342900" algn="just" rtl="0">
              <a:spcBef>
                <a:spcPts val="540"/>
              </a:spcBef>
              <a:spcAft>
                <a:spcPts val="0"/>
              </a:spcAft>
              <a:buClr>
                <a:srgbClr val="2A2A00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A2A00"/>
                </a:solidFill>
              </a:rPr>
              <a:t>Any legal or ethical obligations to delete or retain specific data</a:t>
            </a:r>
            <a:endParaRPr dirty="0"/>
          </a:p>
          <a:p>
            <a:pPr marL="569700" lvl="0" indent="-342900" algn="just" rtl="0">
              <a:spcBef>
                <a:spcPts val="540"/>
              </a:spcBef>
              <a:spcAft>
                <a:spcPts val="0"/>
              </a:spcAft>
              <a:buClr>
                <a:srgbClr val="2A2A00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A2A00"/>
                </a:solidFill>
              </a:rPr>
              <a:t>How long data needs to be archived (usually minimum 10 years)</a:t>
            </a:r>
            <a:endParaRPr dirty="0"/>
          </a:p>
          <a:p>
            <a:pPr marL="569700" lvl="0" indent="-342900" algn="just" rtl="0">
              <a:spcBef>
                <a:spcPts val="540"/>
              </a:spcBef>
              <a:spcAft>
                <a:spcPts val="0"/>
              </a:spcAft>
              <a:buClr>
                <a:srgbClr val="2A2A00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rgbClr val="2A2A00"/>
                </a:solidFill>
              </a:rPr>
              <a:t>Possible financial implications of long-term storage</a:t>
            </a:r>
            <a:endParaRPr sz="2400" dirty="0">
              <a:solidFill>
                <a:srgbClr val="2A2A00"/>
              </a:solidFill>
            </a:endParaRPr>
          </a:p>
          <a:p>
            <a:pPr marL="226799" lvl="0" indent="0" algn="l" rtl="0">
              <a:spcBef>
                <a:spcPts val="600"/>
              </a:spcBef>
              <a:spcAft>
                <a:spcPts val="0"/>
              </a:spcAft>
              <a:buClr>
                <a:srgbClr val="2A196F"/>
              </a:buClr>
              <a:buSzPts val="2000"/>
              <a:buFont typeface="Arial"/>
              <a:buNone/>
            </a:pPr>
            <a:endParaRPr sz="2000" dirty="0">
              <a:solidFill>
                <a:srgbClr val="2A2A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>
            <a:spLocks noGrp="1"/>
          </p:cNvSpPr>
          <p:nvPr>
            <p:ph type="body" idx="1"/>
          </p:nvPr>
        </p:nvSpPr>
        <p:spPr>
          <a:xfrm>
            <a:off x="647564" y="1343236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b="1" dirty="0">
                <a:solidFill>
                  <a:srgbClr val="0070C0"/>
                </a:solidFill>
              </a:rPr>
              <a:t>Benefits of sharing: </a:t>
            </a:r>
            <a:endParaRPr dirty="0"/>
          </a:p>
          <a:p>
            <a:pPr marL="342900" lvl="0" indent="-228600" algn="l" rtl="0">
              <a:spcBef>
                <a:spcPts val="54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endParaRPr sz="1800" b="0" i="0" u="none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2A2A00"/>
                </a:solidFill>
              </a:rPr>
              <a:t>Greater impact and visibility of research</a:t>
            </a:r>
            <a:endParaRPr dirty="0"/>
          </a:p>
          <a:p>
            <a:pPr marL="342900" lvl="0" indent="-342900" algn="l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2A2A00"/>
                </a:solidFill>
              </a:rPr>
              <a:t>Credit for research outputs</a:t>
            </a:r>
            <a:endParaRPr dirty="0"/>
          </a:p>
          <a:p>
            <a:pPr marL="342900" lvl="0" indent="-342900" algn="l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2A2A00"/>
                </a:solidFill>
              </a:rPr>
              <a:t>Potential for increased citation rates</a:t>
            </a:r>
            <a:endParaRPr dirty="0"/>
          </a:p>
          <a:p>
            <a:pPr marL="342900" lvl="0" indent="-342900" algn="l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2A2A00"/>
                </a:solidFill>
              </a:rPr>
              <a:t>New collaborations between data users and data creators</a:t>
            </a:r>
            <a:endParaRPr dirty="0"/>
          </a:p>
          <a:p>
            <a:pPr marL="342900" lvl="0" indent="-342900" algn="l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2A2A00"/>
                </a:solidFill>
              </a:rPr>
              <a:t>Knowledge Exchange</a:t>
            </a:r>
            <a:endParaRPr dirty="0"/>
          </a:p>
          <a:p>
            <a:pPr marL="0" lvl="0" indent="0" algn="l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None/>
            </a:pPr>
            <a:r>
              <a:rPr lang="en-GB" dirty="0">
                <a:solidFill>
                  <a:srgbClr val="2A2A00"/>
                </a:solidFill>
              </a:rPr>
              <a:t>    ……</a:t>
            </a:r>
            <a:endParaRPr dirty="0">
              <a:solidFill>
                <a:srgbClr val="2A2A00"/>
              </a:solidFill>
            </a:endParaRPr>
          </a:p>
          <a:p>
            <a:pPr marL="342900" lvl="0" indent="-165100" algn="l" rtl="0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2628900" y="381000"/>
            <a:ext cx="561858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GB"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(at the end of your research)</a:t>
            </a:r>
            <a:endParaRPr sz="24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647564" y="1343236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What to share? </a:t>
            </a:r>
            <a:endParaRPr dirty="0"/>
          </a:p>
          <a:p>
            <a:pPr marL="569700" lvl="0" indent="-342900" algn="just" rtl="0"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000000"/>
                </a:solidFill>
              </a:rPr>
              <a:t>Share data that validates your research, especially if it has potential for reuse. </a:t>
            </a:r>
          </a:p>
          <a:p>
            <a:pPr marL="569700" lvl="0" indent="-342900" algn="just" rtl="0"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Check if you </a:t>
            </a:r>
            <a:r>
              <a:rPr lang="en-GB" sz="2400" b="1" dirty="0">
                <a:solidFill>
                  <a:srgbClr val="2A2A00"/>
                </a:solidFill>
              </a:rPr>
              <a:t>have permission to share </a:t>
            </a:r>
            <a:r>
              <a:rPr lang="en-GB" sz="2400" dirty="0">
                <a:solidFill>
                  <a:srgbClr val="2A2A00"/>
                </a:solidFill>
              </a:rPr>
              <a:t>the data.</a:t>
            </a:r>
            <a:endParaRPr dirty="0"/>
          </a:p>
          <a:p>
            <a:pPr marL="569700" lvl="0" indent="-34290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Observe all terms of participant </a:t>
            </a:r>
            <a:r>
              <a:rPr lang="en-GB" sz="2400" b="1" dirty="0">
                <a:solidFill>
                  <a:srgbClr val="2A2A00"/>
                </a:solidFill>
              </a:rPr>
              <a:t>consent</a:t>
            </a:r>
            <a:r>
              <a:rPr lang="en-GB" sz="2400" dirty="0">
                <a:solidFill>
                  <a:srgbClr val="2A2A00"/>
                </a:solidFill>
              </a:rPr>
              <a:t> regarding data sharing.</a:t>
            </a:r>
            <a:endParaRPr sz="2400" dirty="0">
              <a:solidFill>
                <a:srgbClr val="2A2A00"/>
              </a:solidFill>
            </a:endParaRPr>
          </a:p>
          <a:p>
            <a:pPr marL="569700" lvl="0" indent="-342900" algn="just" rtl="0">
              <a:spcBef>
                <a:spcPts val="464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Consider what to do with sensitive data</a:t>
            </a:r>
            <a:endParaRPr dirty="0"/>
          </a:p>
        </p:txBody>
      </p:sp>
      <p:sp>
        <p:nvSpPr>
          <p:cNvPr id="298" name="Google Shape;298;p16"/>
          <p:cNvSpPr txBox="1"/>
          <p:nvPr/>
        </p:nvSpPr>
        <p:spPr>
          <a:xfrm>
            <a:off x="2628900" y="381000"/>
            <a:ext cx="561858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GB"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(at the end of your research)</a:t>
            </a:r>
            <a:endParaRPr sz="24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7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7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647564" y="1343236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Prepare your data to share</a:t>
            </a:r>
            <a:endParaRPr dirty="0"/>
          </a:p>
          <a:p>
            <a:pPr marL="569700" lvl="0" indent="-342900" algn="just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000000"/>
                </a:solidFill>
              </a:rPr>
              <a:t>Transfer your data to </a:t>
            </a:r>
            <a:r>
              <a:rPr lang="en-GB" sz="2400" b="1" dirty="0">
                <a:solidFill>
                  <a:srgbClr val="000000"/>
                </a:solidFill>
              </a:rPr>
              <a:t>an open or more widely accessible format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  <a:endParaRPr sz="2400" b="1" dirty="0">
              <a:solidFill>
                <a:srgbClr val="000000"/>
              </a:solidFill>
            </a:endParaRPr>
          </a:p>
          <a:p>
            <a:pPr marL="56970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Use the existing data formats and standards in </a:t>
            </a:r>
            <a:r>
              <a:rPr lang="en-GB" sz="2400" b="1" dirty="0">
                <a:solidFill>
                  <a:srgbClr val="2A2A00"/>
                </a:solidFill>
              </a:rPr>
              <a:t>your research area</a:t>
            </a:r>
          </a:p>
          <a:p>
            <a:pPr marL="56970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Place </a:t>
            </a:r>
            <a:r>
              <a:rPr lang="en-GB" sz="2400" b="1" dirty="0">
                <a:solidFill>
                  <a:srgbClr val="2A2A00"/>
                </a:solidFill>
              </a:rPr>
              <a:t>a data availability statement</a:t>
            </a:r>
            <a:r>
              <a:rPr lang="en-GB" sz="2400" dirty="0">
                <a:solidFill>
                  <a:srgbClr val="2A2A00"/>
                </a:solidFill>
              </a:rPr>
              <a:t>, including a DOI. </a:t>
            </a:r>
            <a:endParaRPr dirty="0"/>
          </a:p>
          <a:p>
            <a:pPr marL="56970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Char char="-"/>
            </a:pPr>
            <a:r>
              <a:rPr lang="en-GB" sz="2400" dirty="0">
                <a:solidFill>
                  <a:srgbClr val="2A2A00"/>
                </a:solidFill>
              </a:rPr>
              <a:t>Select an appropriate </a:t>
            </a:r>
            <a:r>
              <a:rPr lang="en-GB" sz="2400" b="1" dirty="0">
                <a:solidFill>
                  <a:srgbClr val="2A2A00"/>
                </a:solidFill>
              </a:rPr>
              <a:t>licence or conditions </a:t>
            </a:r>
            <a:r>
              <a:rPr lang="en-GB" sz="2400" dirty="0">
                <a:solidFill>
                  <a:srgbClr val="2A2A00"/>
                </a:solidFill>
              </a:rPr>
              <a:t>for the reuse of your data and software</a:t>
            </a:r>
            <a:endParaRPr sz="1800" dirty="0">
              <a:solidFill>
                <a:srgbClr val="2A2A00"/>
              </a:solidFill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2628900" y="381000"/>
            <a:ext cx="561858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GB"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(at the end of your research)</a:t>
            </a:r>
            <a:endParaRPr sz="24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1"/>
          </p:nvPr>
        </p:nvSpPr>
        <p:spPr>
          <a:xfrm>
            <a:off x="647564" y="1343236"/>
            <a:ext cx="7848872" cy="50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dirty="0">
                <a:solidFill>
                  <a:srgbClr val="0070C0"/>
                </a:solidFill>
              </a:rPr>
              <a:t>Where and how to share</a:t>
            </a:r>
            <a:endParaRPr dirty="0"/>
          </a:p>
          <a:p>
            <a:pPr marL="569700" lvl="0" indent="-342900" algn="just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GB" sz="2400" dirty="0">
                <a:solidFill>
                  <a:srgbClr val="000000"/>
                </a:solidFill>
              </a:rPr>
              <a:t>Share data openly through </a:t>
            </a:r>
            <a:r>
              <a:rPr lang="en-GB" sz="2400" b="1" dirty="0">
                <a:solidFill>
                  <a:srgbClr val="000000"/>
                </a:solidFill>
              </a:rPr>
              <a:t>archives, repositories, and databases </a:t>
            </a:r>
            <a:r>
              <a:rPr lang="en-GB" sz="2400" dirty="0">
                <a:solidFill>
                  <a:srgbClr val="000000"/>
                </a:solidFill>
              </a:rPr>
              <a:t>(see the resources in the checklist). </a:t>
            </a:r>
            <a:endParaRPr sz="2400" dirty="0">
              <a:solidFill>
                <a:srgbClr val="000000"/>
              </a:solidFill>
            </a:endParaRPr>
          </a:p>
          <a:p>
            <a:pPr marL="56970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GB" sz="2400" dirty="0">
                <a:solidFill>
                  <a:srgbClr val="000000"/>
                </a:solidFill>
              </a:rPr>
              <a:t>Make any delay to the release of data </a:t>
            </a:r>
            <a:r>
              <a:rPr lang="en-GB" sz="2400" b="1" dirty="0">
                <a:solidFill>
                  <a:srgbClr val="000000"/>
                </a:solidFill>
              </a:rPr>
              <a:t>as short as possible </a:t>
            </a:r>
            <a:r>
              <a:rPr lang="en-GB" sz="2400" dirty="0">
                <a:solidFill>
                  <a:srgbClr val="000000"/>
                </a:solidFill>
              </a:rPr>
              <a:t>and within funder requirements.</a:t>
            </a:r>
            <a:endParaRPr sz="2400" dirty="0"/>
          </a:p>
          <a:p>
            <a:pPr marL="56970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GB" sz="2400" dirty="0">
                <a:solidFill>
                  <a:srgbClr val="000000"/>
                </a:solidFill>
              </a:rPr>
              <a:t>Make access </a:t>
            </a:r>
            <a:r>
              <a:rPr lang="en-GB" sz="2400" b="1" dirty="0">
                <a:solidFill>
                  <a:srgbClr val="000000"/>
                </a:solidFill>
              </a:rPr>
              <a:t>arrangements for physical data </a:t>
            </a:r>
            <a:r>
              <a:rPr lang="en-GB" sz="2400" dirty="0">
                <a:solidFill>
                  <a:srgbClr val="000000"/>
                </a:solidFill>
              </a:rPr>
              <a:t>if they are important for validation or reproduction of your research and cannot be digitised.</a:t>
            </a:r>
            <a:endParaRPr sz="2400" dirty="0"/>
          </a:p>
        </p:txBody>
      </p:sp>
      <p:sp>
        <p:nvSpPr>
          <p:cNvPr id="318" name="Google Shape;318;p18"/>
          <p:cNvSpPr txBox="1"/>
          <p:nvPr/>
        </p:nvSpPr>
        <p:spPr>
          <a:xfrm>
            <a:off x="2628900" y="381000"/>
            <a:ext cx="561858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GB" sz="4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(at the end of your research)</a:t>
            </a:r>
            <a:endParaRPr sz="24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/>
          <p:nvPr/>
        </p:nvSpPr>
        <p:spPr>
          <a:xfrm>
            <a:off x="1150800" y="1414975"/>
            <a:ext cx="68424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r>
              <a:rPr lang="en-GB" sz="2000" dirty="0">
                <a:solidFill>
                  <a:srgbClr val="252525"/>
                </a:solidFill>
                <a:highlight>
                  <a:srgbClr val="FFFFFF"/>
                </a:highlight>
              </a:rPr>
              <a:t>Adams, J., Abdalla, T., Zagrodzka, Z., Simsek, D., Liu, Y., Bowman, D., et al. (2022). </a:t>
            </a:r>
            <a:r>
              <a:rPr lang="en-GB" sz="2000" i="1" dirty="0">
                <a:solidFill>
                  <a:srgbClr val="252525"/>
                </a:solidFill>
                <a:highlight>
                  <a:srgbClr val="FFFFFF"/>
                </a:highlight>
              </a:rPr>
              <a:t>Departmental FAIR checklists</a:t>
            </a:r>
            <a:r>
              <a:rPr lang="en-GB" sz="2000" dirty="0">
                <a:solidFill>
                  <a:srgbClr val="252525"/>
                </a:solidFill>
                <a:highlight>
                  <a:srgbClr val="FFFFFF"/>
                </a:highlight>
              </a:rPr>
              <a:t>. The University of Sheffield. Workflow. </a:t>
            </a:r>
            <a:endParaRPr sz="2000" dirty="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r>
              <a:rPr lang="en-GB" sz="2200" dirty="0">
                <a:solidFill>
                  <a:srgbClr val="252525"/>
                </a:solidFill>
                <a:highlight>
                  <a:srgbClr val="FFFFFF"/>
                </a:highlight>
              </a:rPr>
              <a:t>DOI: </a:t>
            </a:r>
            <a:r>
              <a:rPr lang="en-GB" sz="22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https://doi.org/10.15131/shef.data.20496855.v1</a:t>
            </a:r>
            <a:endParaRPr sz="2200" dirty="0">
              <a:solidFill>
                <a:srgbClr val="00FF00"/>
              </a:solidFill>
            </a:endParaRPr>
          </a:p>
          <a:p>
            <a:pPr marL="0" marR="0" lvl="0" indent="0" algn="just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endParaRPr sz="2200" dirty="0">
              <a:solidFill>
                <a:srgbClr val="00FF00"/>
              </a:solidFill>
            </a:endParaRPr>
          </a:p>
          <a:p>
            <a:pPr marL="0" marR="0" lvl="0" indent="0" algn="just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endParaRPr sz="2200" dirty="0">
              <a:solidFill>
                <a:srgbClr val="00FF00"/>
              </a:solidFill>
            </a:endParaRPr>
          </a:p>
          <a:p>
            <a:pPr marL="0" marR="0" lvl="0" indent="0" algn="just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endParaRPr sz="2200" dirty="0">
              <a:solidFill>
                <a:srgbClr val="00FF00"/>
              </a:solidFill>
            </a:endParaRPr>
          </a:p>
          <a:p>
            <a:pPr marL="0" marR="0" lvl="0" indent="0" algn="just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endParaRPr sz="2200" dirty="0">
              <a:solidFill>
                <a:srgbClr val="00FF00"/>
              </a:solidFill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353" y="2775025"/>
            <a:ext cx="3435300" cy="34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/>
          <p:nvPr/>
        </p:nvSpPr>
        <p:spPr>
          <a:xfrm>
            <a:off x="2735675" y="169825"/>
            <a:ext cx="4669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7200"/>
              <a:buFont typeface="Arial"/>
              <a:buNone/>
            </a:pPr>
            <a:r>
              <a:rPr lang="en-GB" sz="6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  <a:endParaRPr sz="60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690546" y="1426029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685800" y="2204864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Background</a:t>
            </a:r>
            <a:endParaRPr b="1" dirty="0"/>
          </a:p>
          <a:p>
            <a:pPr marL="342900" lvl="0" indent="-342900" algn="l" rtl="0">
              <a:spcBef>
                <a:spcPts val="84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The FAIR Checklist</a:t>
            </a:r>
            <a:endParaRPr b="1" dirty="0"/>
          </a:p>
          <a:p>
            <a:pPr marL="720000" lvl="0" indent="-342900" algn="l" rtl="0">
              <a:spcBef>
                <a:spcPts val="84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At the start of your research</a:t>
            </a:r>
            <a:endParaRPr b="1" dirty="0"/>
          </a:p>
          <a:p>
            <a:pPr marL="720000" lvl="0" indent="-342900" algn="l" rtl="0">
              <a:spcBef>
                <a:spcPts val="84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During the research process</a:t>
            </a:r>
            <a:endParaRPr b="1" dirty="0"/>
          </a:p>
          <a:p>
            <a:pPr marL="720000" lvl="0" indent="-342900" algn="l" rtl="0">
              <a:spcBef>
                <a:spcPts val="84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At the end of your research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568050" y="1466600"/>
            <a:ext cx="8007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know about FAIR?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685800" y="2367250"/>
            <a:ext cx="82296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GB" sz="2800" b="1">
                <a:solidFill>
                  <a:srgbClr val="0070C0"/>
                </a:solidFill>
              </a:rPr>
              <a:t>A quick pre-event survey</a:t>
            </a:r>
            <a:endParaRPr b="1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600"/>
              <a:t>   19 PGR students and 3 Established researchers</a:t>
            </a:r>
            <a:endParaRPr sz="260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600"/>
              <a:t>    Linguistics and Literature</a:t>
            </a:r>
            <a:endParaRPr sz="2600"/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6553200" y="175500"/>
            <a:ext cx="2020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Background</a:t>
            </a:r>
            <a:endParaRPr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b6b6ab267_0_15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4b6b6ab267_0_15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4b6b6ab267_0_15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14b6b6ab267_0_15" descr="Forms response chart. Question title: On a scale of 1-5, what degree of awareness do you currently have of the FAIR principles (Findable, Accessible, Interoperable and Reusable) for research data and software?. Number of responses: 22 responses." title="On a scale of 1-5, what degree of awareness do you currently have of the FAIR principles (Findable, Accessible, Interoperable and Reusable) for research data and software?"/>
          <p:cNvPicPr preferRelativeResize="0"/>
          <p:nvPr/>
        </p:nvPicPr>
        <p:blipFill rotWithShape="1">
          <a:blip r:embed="rId3">
            <a:alphaModFix/>
          </a:blip>
          <a:srcRect l="4468" t="26392" r="3007" b="11840"/>
          <a:stretch/>
        </p:blipFill>
        <p:spPr>
          <a:xfrm>
            <a:off x="1666550" y="1224600"/>
            <a:ext cx="5810898" cy="1971701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g14b6b6ab267_0_15" descr="Forms response chart. Question title: On a scale of 1-5, to what extent are you currently aware how to apply the FAIR principles to research in your discipline?. Number of responses: 22 responses." title="On a scale of 1-5, to what extent are you currently aware how to apply the FAIR principles to research in your discipline?"/>
          <p:cNvPicPr preferRelativeResize="0"/>
          <p:nvPr/>
        </p:nvPicPr>
        <p:blipFill rotWithShape="1">
          <a:blip r:embed="rId4">
            <a:alphaModFix/>
          </a:blip>
          <a:srcRect l="3891" t="26376" r="2114" b="10067"/>
          <a:stretch/>
        </p:blipFill>
        <p:spPr>
          <a:xfrm>
            <a:off x="1666550" y="3661700"/>
            <a:ext cx="5810898" cy="216757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g14b6b6ab267_0_15"/>
          <p:cNvSpPr txBox="1"/>
          <p:nvPr/>
        </p:nvSpPr>
        <p:spPr>
          <a:xfrm>
            <a:off x="1666500" y="3221250"/>
            <a:ext cx="5811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highlight>
                  <a:srgbClr val="FFFFFF"/>
                </a:highlight>
              </a:rPr>
              <a:t>Figure 1 Awareness of the FAIR principles (on a scale of 1-5)</a:t>
            </a:r>
            <a:endParaRPr sz="1500" b="1">
              <a:highlight>
                <a:srgbClr val="FFFFFF"/>
              </a:highlight>
            </a:endParaRPr>
          </a:p>
        </p:txBody>
      </p:sp>
      <p:sp>
        <p:nvSpPr>
          <p:cNvPr id="166" name="Google Shape;166;g14b6b6ab267_0_15"/>
          <p:cNvSpPr txBox="1"/>
          <p:nvPr/>
        </p:nvSpPr>
        <p:spPr>
          <a:xfrm>
            <a:off x="1086450" y="5854225"/>
            <a:ext cx="697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highlight>
                  <a:srgbClr val="FFFFFF"/>
                </a:highlight>
              </a:rPr>
              <a:t>Figure 2 Awareness of how to apply the FAIR principles (on a scale of 1-5)</a:t>
            </a:r>
            <a:endParaRPr sz="1500" b="1">
              <a:highlight>
                <a:srgbClr val="FFFFFF"/>
              </a:highlight>
            </a:endParaRPr>
          </a:p>
        </p:txBody>
      </p:sp>
      <p:sp>
        <p:nvSpPr>
          <p:cNvPr id="167" name="Google Shape;167;g14b6b6ab267_0_15"/>
          <p:cNvSpPr txBox="1">
            <a:spLocks noGrp="1"/>
          </p:cNvSpPr>
          <p:nvPr>
            <p:ph type="title"/>
          </p:nvPr>
        </p:nvSpPr>
        <p:spPr>
          <a:xfrm>
            <a:off x="6553200" y="175500"/>
            <a:ext cx="2020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Background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b6b6ab267_0_0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4b6b6ab267_0_0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4b6b6ab267_0_0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4b6b6ab267_0_0"/>
          <p:cNvSpPr txBox="1">
            <a:spLocks noGrp="1"/>
          </p:cNvSpPr>
          <p:nvPr>
            <p:ph type="title"/>
          </p:nvPr>
        </p:nvSpPr>
        <p:spPr>
          <a:xfrm>
            <a:off x="457200" y="119014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research data?</a:t>
            </a:r>
            <a:endParaRPr/>
          </a:p>
        </p:txBody>
      </p:sp>
      <p:sp>
        <p:nvSpPr>
          <p:cNvPr id="177" name="Google Shape;177;g14b6b6ab267_0_0"/>
          <p:cNvSpPr txBox="1">
            <a:spLocks noGrp="1"/>
          </p:cNvSpPr>
          <p:nvPr>
            <p:ph type="body" idx="1"/>
          </p:nvPr>
        </p:nvSpPr>
        <p:spPr>
          <a:xfrm>
            <a:off x="457200" y="2033400"/>
            <a:ext cx="8229600" cy="43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070C0"/>
                </a:solidFill>
              </a:rPr>
              <a:t>‘The evidence used to inform or support </a:t>
            </a:r>
            <a:endParaRPr/>
          </a:p>
          <a:p>
            <a:pPr marL="0" lvl="0" indent="0" algn="ctr" rtl="0">
              <a:spcBef>
                <a:spcPts val="84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070C0"/>
                </a:solidFill>
              </a:rPr>
              <a:t>research conclusions’ </a:t>
            </a:r>
            <a:endParaRPr/>
          </a:p>
          <a:p>
            <a:pPr marL="0" lvl="0" indent="0" algn="ctr" rtl="0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None/>
            </a:pPr>
            <a:endParaRPr sz="280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2A2A00"/>
                </a:solidFill>
              </a:rPr>
              <a:t>Spreadsheets, archived materials, images, </a:t>
            </a:r>
            <a:endParaRPr/>
          </a:p>
          <a:p>
            <a:pPr marL="0" lvl="0" indent="0" algn="ctr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2A2A00"/>
                </a:solidFill>
              </a:rPr>
              <a:t>videos, audio, code and software…</a:t>
            </a:r>
            <a:endParaRPr/>
          </a:p>
          <a:p>
            <a:pPr marL="0" lvl="0" indent="0" algn="ctr" rtl="0">
              <a:spcBef>
                <a:spcPts val="84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2A2A00"/>
                </a:solidFill>
              </a:rPr>
              <a:t>Digital or non-digital</a:t>
            </a:r>
            <a:endParaRPr/>
          </a:p>
          <a:p>
            <a:pPr marL="0" lvl="0" indent="0" algn="ctr" rtl="0">
              <a:spcBef>
                <a:spcPts val="840"/>
              </a:spcBef>
              <a:spcAft>
                <a:spcPts val="0"/>
              </a:spcAft>
              <a:buClr>
                <a:srgbClr val="2A196F"/>
              </a:buClr>
              <a:buSzPts val="2800"/>
              <a:buFont typeface="Arial"/>
              <a:buNone/>
            </a:pPr>
            <a:endParaRPr sz="280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2A2A00"/>
                </a:solidFill>
              </a:rPr>
              <a:t>(Source: </a:t>
            </a:r>
            <a:r>
              <a:rPr lang="en-GB" sz="2000" u="sng">
                <a:solidFill>
                  <a:srgbClr val="2A2A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https://www.sheffield.ac.uk/library/rdm/whatisrdm</a:t>
            </a:r>
            <a:r>
              <a:rPr lang="en-GB" sz="2000">
                <a:solidFill>
                  <a:srgbClr val="2A2A00"/>
                </a:solidFill>
              </a:rPr>
              <a:t>)</a:t>
            </a:r>
            <a:endParaRPr/>
          </a:p>
        </p:txBody>
      </p:sp>
      <p:sp>
        <p:nvSpPr>
          <p:cNvPr id="178" name="Google Shape;178;g14b6b6ab267_0_0"/>
          <p:cNvSpPr txBox="1">
            <a:spLocks noGrp="1"/>
          </p:cNvSpPr>
          <p:nvPr>
            <p:ph type="title"/>
          </p:nvPr>
        </p:nvSpPr>
        <p:spPr>
          <a:xfrm>
            <a:off x="6553200" y="175500"/>
            <a:ext cx="2020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Background</a:t>
            </a:r>
            <a:endParaRPr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453880" y="1082824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FAIR?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453880" y="1700808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indable: </a:t>
            </a:r>
            <a:endParaRPr dirty="0"/>
          </a:p>
          <a:p>
            <a:pPr marL="33480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easy to find for both humans and computers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ccessible:</a:t>
            </a:r>
            <a:endParaRPr dirty="0"/>
          </a:p>
          <a:p>
            <a:pPr marL="33480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2A2A00"/>
                </a:solidFill>
              </a:rPr>
              <a:t>e</a:t>
            </a:r>
            <a:r>
              <a:rPr lang="en-GB" sz="2400" b="0" i="0" u="none" strike="noStrike" cap="none" dirty="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asy to be accessed 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nteroperable: </a:t>
            </a:r>
            <a:endParaRPr dirty="0"/>
          </a:p>
          <a:p>
            <a:pPr marL="33480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can be integrated with other data and interoperate with applications or workflows 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eusable:</a:t>
            </a:r>
            <a:r>
              <a:rPr lang="en-GB" sz="2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3480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2A2A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can be replicated and/or combined with other data in different settings</a:t>
            </a:r>
            <a:endParaRPr dirty="0"/>
          </a:p>
          <a:p>
            <a:pPr marL="342900" marR="0" lvl="0" indent="-139700" algn="l" rtl="0">
              <a:spcBef>
                <a:spcPts val="20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6553200" y="175500"/>
            <a:ext cx="2020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Background</a:t>
            </a:r>
            <a:endParaRPr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457200" y="126876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it important?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731844" y="2028004"/>
            <a:ext cx="7680312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FAIR Data</a:t>
            </a:r>
            <a: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enables the research community to:</a:t>
            </a:r>
            <a:endParaRPr/>
          </a:p>
          <a:p>
            <a:pPr marL="3600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Maximise the value and usefulness</a:t>
            </a:r>
            <a:endParaRPr/>
          </a:p>
          <a:p>
            <a:pPr marL="3600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Increase the accountability of research and the verifiability of results</a:t>
            </a:r>
            <a:endParaRPr/>
          </a:p>
          <a:p>
            <a:pPr marL="3600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Enhance the potential for collaboration</a:t>
            </a:r>
            <a:endParaRPr/>
          </a:p>
          <a:p>
            <a:pPr marL="3600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Speed up the progress of academic research</a:t>
            </a:r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6553200" y="175500"/>
            <a:ext cx="2020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Background</a:t>
            </a:r>
            <a:endParaRPr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018800" y="1224100"/>
            <a:ext cx="74616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FAIR principles not only 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apply to STEM (Science, technology, engineering, and mathematics), 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but they are also highly relevant to 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rgbClr val="2A196F"/>
              </a:buClr>
              <a:buSzPts val="3200"/>
              <a:buFont typeface="Arial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the Arts and Humanities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05/09/2022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6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The University of Sheffield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6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05/09/2022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2A196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rgbClr val="2A19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648744" y="381277"/>
            <a:ext cx="626665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Plan</a:t>
            </a:r>
            <a:r>
              <a:rPr lang="en-GB"/>
              <a:t> </a:t>
            </a:r>
            <a:r>
              <a:rPr lang="en-GB" sz="2400"/>
              <a:t>(at the start of your research)</a:t>
            </a:r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775150" y="1268760"/>
            <a:ext cx="7593699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70C0"/>
                </a:solidFill>
              </a:rPr>
              <a:t>Think about what data you are going to use or collect, and what can be shared at the end of your research: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196F"/>
              </a:buClr>
              <a:buSzPts val="2400"/>
              <a:buFont typeface="Arial"/>
              <a:buNone/>
            </a:pPr>
            <a:endParaRPr sz="2400">
              <a:solidFill>
                <a:srgbClr val="0070C0"/>
              </a:solidFill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Noto Sans Symbols"/>
              <a:buChar char="∙"/>
            </a:pPr>
            <a:r>
              <a:rPr lang="en-GB" sz="2000">
                <a:solidFill>
                  <a:srgbClr val="2A2A00"/>
                </a:solidFill>
              </a:rPr>
              <a:t>Can it be reused for </a:t>
            </a:r>
            <a:r>
              <a:rPr lang="en-GB" sz="2000" b="1">
                <a:solidFill>
                  <a:srgbClr val="2A2A00"/>
                </a:solidFill>
              </a:rPr>
              <a:t>future research </a:t>
            </a:r>
            <a:r>
              <a:rPr lang="en-GB" sz="2000">
                <a:solidFill>
                  <a:srgbClr val="2A2A00"/>
                </a:solidFill>
              </a:rPr>
              <a:t>by yourself? Can it be reused for other research aims </a:t>
            </a:r>
            <a:r>
              <a:rPr lang="en-GB" sz="2000" b="1">
                <a:solidFill>
                  <a:srgbClr val="2A2A00"/>
                </a:solidFill>
              </a:rPr>
              <a:t>by other researchers</a:t>
            </a:r>
            <a:r>
              <a:rPr lang="en-GB" sz="2000">
                <a:solidFill>
                  <a:srgbClr val="2A2A00"/>
                </a:solidFill>
              </a:rPr>
              <a:t>? </a:t>
            </a:r>
            <a:endParaRPr sz="2000">
              <a:solidFill>
                <a:srgbClr val="2A2A00"/>
              </a:solidFill>
            </a:endParaRPr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Noto Sans Symbols"/>
              <a:buChar char="∙"/>
            </a:pPr>
            <a:r>
              <a:rPr lang="en-GB" sz="2000">
                <a:solidFill>
                  <a:srgbClr val="2A2A00"/>
                </a:solidFill>
              </a:rPr>
              <a:t>Can your </a:t>
            </a:r>
            <a:r>
              <a:rPr lang="en-GB" sz="2000" b="1">
                <a:solidFill>
                  <a:srgbClr val="2A2A00"/>
                </a:solidFill>
              </a:rPr>
              <a:t>experiment design, workflow, or code and software </a:t>
            </a:r>
            <a:r>
              <a:rPr lang="en-GB" sz="2000">
                <a:solidFill>
                  <a:srgbClr val="2A2A00"/>
                </a:solidFill>
              </a:rPr>
              <a:t>be reused by others?</a:t>
            </a:r>
            <a:endParaRPr sz="2000">
              <a:solidFill>
                <a:srgbClr val="2A2A00"/>
              </a:solidFill>
            </a:endParaRPr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Noto Sans Symbols"/>
              <a:buChar char="∙"/>
            </a:pPr>
            <a:r>
              <a:rPr lang="en-GB" sz="2000">
                <a:solidFill>
                  <a:srgbClr val="2A2A00"/>
                </a:solidFill>
              </a:rPr>
              <a:t>If your research involves </a:t>
            </a:r>
            <a:r>
              <a:rPr lang="en-GB" sz="2000" b="1">
                <a:solidFill>
                  <a:srgbClr val="2A2A00"/>
                </a:solidFill>
              </a:rPr>
              <a:t>human participants</a:t>
            </a:r>
            <a:r>
              <a:rPr lang="en-GB" sz="2000">
                <a:solidFill>
                  <a:srgbClr val="2A2A00"/>
                </a:solidFill>
              </a:rPr>
              <a:t>, how much consent is required, and for how long should you obtain for the storage and sharing of data? </a:t>
            </a:r>
            <a:endParaRPr sz="2000">
              <a:solidFill>
                <a:srgbClr val="2A2A00"/>
              </a:solidFill>
            </a:endParaRPr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2A2A00"/>
              </a:buClr>
              <a:buSzPts val="2000"/>
              <a:buFont typeface="Noto Sans Symbols"/>
              <a:buChar char="∙"/>
            </a:pPr>
            <a:r>
              <a:rPr lang="en-GB" sz="2000">
                <a:solidFill>
                  <a:srgbClr val="2A2A00"/>
                </a:solidFill>
              </a:rPr>
              <a:t>If your research involves </a:t>
            </a:r>
            <a:r>
              <a:rPr lang="en-GB" sz="2000" b="1">
                <a:solidFill>
                  <a:srgbClr val="2A2A00"/>
                </a:solidFill>
              </a:rPr>
              <a:t>materials archived by yourself </a:t>
            </a:r>
            <a:r>
              <a:rPr lang="en-GB" sz="2000">
                <a:solidFill>
                  <a:srgbClr val="2A2A00"/>
                </a:solidFill>
              </a:rPr>
              <a:t>or your research team, can they be published for future reference and be reused by others? </a:t>
            </a:r>
            <a:endParaRPr sz="2000">
              <a:solidFill>
                <a:srgbClr val="2A2A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os_ppt_template_white">
  <a:themeElements>
    <a:clrScheme name="">
      <a:dk1>
        <a:srgbClr val="FF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DA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os_ppt_template_white">
  <a:themeElements>
    <a:clrScheme name="">
      <a:dk1>
        <a:srgbClr val="00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00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os_ppt_template_white">
  <a:themeElements>
    <a:clrScheme name="">
      <a:dk1>
        <a:srgbClr val="FCFBE3"/>
      </a:dk1>
      <a:lt1>
        <a:srgbClr val="FFFFFF"/>
      </a:lt1>
      <a:dk2>
        <a:srgbClr val="336699"/>
      </a:dk2>
      <a:lt2>
        <a:srgbClr val="FFFF33"/>
      </a:lt2>
      <a:accent1>
        <a:srgbClr val="FFFF00"/>
      </a:accent1>
      <a:accent2>
        <a:srgbClr val="B5B5B5"/>
      </a:accent2>
      <a:accent3>
        <a:srgbClr val="ADB8CA"/>
      </a:accent3>
      <a:accent4>
        <a:srgbClr val="DA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1149</Words>
  <Application>Microsoft Office PowerPoint</Application>
  <PresentationFormat>On-screen Show (4:3)</PresentationFormat>
  <Paragraphs>191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Noto Sans Symbols</vt:lpstr>
      <vt:lpstr>Arial</vt:lpstr>
      <vt:lpstr>Times New Roman</vt:lpstr>
      <vt:lpstr>tuos_ppt_template_white</vt:lpstr>
      <vt:lpstr>tuos_ppt_template_white</vt:lpstr>
      <vt:lpstr>tuos_ppt_template_white</vt:lpstr>
      <vt:lpstr>The FAIR Data Checklist – A Case from the School of English</vt:lpstr>
      <vt:lpstr>Overview</vt:lpstr>
      <vt:lpstr>What do we know about FAIR?</vt:lpstr>
      <vt:lpstr>Background</vt:lpstr>
      <vt:lpstr>What is research data?</vt:lpstr>
      <vt:lpstr>What is FAIR?</vt:lpstr>
      <vt:lpstr>Why is it important?</vt:lpstr>
      <vt:lpstr>PowerPoint Presentation</vt:lpstr>
      <vt:lpstr>Plan (at the start of your research)</vt:lpstr>
      <vt:lpstr>Plan (at the start of your research)</vt:lpstr>
      <vt:lpstr>Collect, Organise, Deposit (during the research process)</vt:lpstr>
      <vt:lpstr>Collect, Organise, Deposit (during the research process)</vt:lpstr>
      <vt:lpstr>Collect, Organise, Deposit (during the research process)</vt:lpstr>
      <vt:lpstr>Collect, Organise, Deposit (during the research process)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FAIR Data Checklist – A Case from the School of English</dc:title>
  <dc:creator>Admin</dc:creator>
  <cp:lastModifiedBy>Yi Liu</cp:lastModifiedBy>
  <cp:revision>4</cp:revision>
  <cp:lastPrinted>2022-09-11T20:45:53Z</cp:lastPrinted>
  <dcterms:created xsi:type="dcterms:W3CDTF">2011-12-13T16:55:01Z</dcterms:created>
  <dcterms:modified xsi:type="dcterms:W3CDTF">2022-09-11T20:45:57Z</dcterms:modified>
</cp:coreProperties>
</file>