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94" r:id="rId4"/>
    <p:sldId id="338" r:id="rId5"/>
    <p:sldId id="306" r:id="rId6"/>
    <p:sldId id="305" r:id="rId7"/>
    <p:sldId id="349" r:id="rId8"/>
    <p:sldId id="329" r:id="rId9"/>
    <p:sldId id="331" r:id="rId10"/>
    <p:sldId id="330" r:id="rId11"/>
    <p:sldId id="266" r:id="rId12"/>
    <p:sldId id="268" r:id="rId13"/>
    <p:sldId id="351" r:id="rId14"/>
    <p:sldId id="259" r:id="rId15"/>
    <p:sldId id="261" r:id="rId16"/>
    <p:sldId id="262" r:id="rId17"/>
    <p:sldId id="269" r:id="rId18"/>
    <p:sldId id="270" r:id="rId19"/>
    <p:sldId id="263" r:id="rId20"/>
    <p:sldId id="272" r:id="rId21"/>
    <p:sldId id="273" r:id="rId22"/>
    <p:sldId id="277" r:id="rId23"/>
    <p:sldId id="274" r:id="rId24"/>
    <p:sldId id="275" r:id="rId25"/>
    <p:sldId id="276" r:id="rId26"/>
    <p:sldId id="271" r:id="rId27"/>
    <p:sldId id="264" r:id="rId28"/>
    <p:sldId id="265" r:id="rId29"/>
    <p:sldId id="350" r:id="rId30"/>
    <p:sldId id="267" r:id="rId31"/>
    <p:sldId id="339" r:id="rId32"/>
    <p:sldId id="353" r:id="rId33"/>
    <p:sldId id="35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90" d="100"/>
          <a:sy n="90" d="100"/>
        </p:scale>
        <p:origin x="23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E1009-6F9F-3F40-BE7A-39571335C13B}" type="datetimeFigureOut">
              <a:rPr lang="en-US" smtClean="0"/>
              <a:t>9/12/22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7ABF0-58C0-7446-896B-B5F74AA41FF9}" type="slidenum">
              <a:rPr lang="en-US" smtClean="0"/>
              <a:t>‹#›</a:t>
            </a:fld>
            <a:endParaRPr lang="en-US"/>
          </a:p>
        </p:txBody>
      </p:sp>
    </p:spTree>
    <p:extLst>
      <p:ext uri="{BB962C8B-B14F-4D97-AF65-F5344CB8AC3E}">
        <p14:creationId xmlns:p14="http://schemas.microsoft.com/office/powerpoint/2010/main" val="2398639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 is for life not for REF, but REF criteria are useful agree standard for what we mean by ‘research’</a:t>
            </a:r>
          </a:p>
        </p:txBody>
      </p:sp>
      <p:sp>
        <p:nvSpPr>
          <p:cNvPr id="4" name="Slide Number Placeholder 3"/>
          <p:cNvSpPr>
            <a:spLocks noGrp="1"/>
          </p:cNvSpPr>
          <p:nvPr>
            <p:ph type="sldNum" sz="quarter" idx="5"/>
          </p:nvPr>
        </p:nvSpPr>
        <p:spPr/>
        <p:txBody>
          <a:bodyPr/>
          <a:lstStyle/>
          <a:p>
            <a:fld id="{9A6D19C1-311D-9C46-92C3-886BC8DC8500}" type="slidenum">
              <a:rPr lang="en-US" smtClean="0"/>
              <a:t>7</a:t>
            </a:fld>
            <a:endParaRPr lang="en-US"/>
          </a:p>
        </p:txBody>
      </p:sp>
    </p:spTree>
    <p:extLst>
      <p:ext uri="{BB962C8B-B14F-4D97-AF65-F5344CB8AC3E}">
        <p14:creationId xmlns:p14="http://schemas.microsoft.com/office/powerpoint/2010/main" val="3933068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 There are views both that clear presentation of institutional affiliation is important to institutional and individual participation and that a perception of a neutral, non-institutionally affiliated space may also be important for other individuals’ participation. In terms of metadata, the key things to bear in mind might be to do with how researchers moving from one institution to another might be recorded in ongoing collections/projects.</a:t>
            </a:r>
            <a:endParaRPr lang="en-GB"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CCDED9B-1A93-A140-B375-98E954339C73}" type="slidenum">
              <a:rPr lang="en-US" smtClean="0"/>
              <a:t>25</a:t>
            </a:fld>
            <a:endParaRPr lang="en-US"/>
          </a:p>
        </p:txBody>
      </p:sp>
    </p:spTree>
    <p:extLst>
      <p:ext uri="{BB962C8B-B14F-4D97-AF65-F5344CB8AC3E}">
        <p14:creationId xmlns:p14="http://schemas.microsoft.com/office/powerpoint/2010/main" val="418394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Mapping </a:t>
            </a:r>
          </a:p>
          <a:p>
            <a:r>
              <a:rPr lang="en-US" dirty="0"/>
              <a:t>AHRC have no ‘effective ‘sharing’</a:t>
            </a:r>
          </a:p>
        </p:txBody>
      </p:sp>
      <p:sp>
        <p:nvSpPr>
          <p:cNvPr id="4" name="Slide Number Placeholder 3"/>
          <p:cNvSpPr>
            <a:spLocks noGrp="1"/>
          </p:cNvSpPr>
          <p:nvPr>
            <p:ph type="sldNum" sz="quarter" idx="5"/>
          </p:nvPr>
        </p:nvSpPr>
        <p:spPr/>
        <p:txBody>
          <a:bodyPr/>
          <a:lstStyle/>
          <a:p>
            <a:fld id="{9A6D19C1-311D-9C46-92C3-886BC8DC8500}" type="slidenum">
              <a:rPr lang="en-US" smtClean="0"/>
              <a:t>8</a:t>
            </a:fld>
            <a:endParaRPr lang="en-US"/>
          </a:p>
        </p:txBody>
      </p:sp>
    </p:spTree>
    <p:extLst>
      <p:ext uri="{BB962C8B-B14F-4D97-AF65-F5344CB8AC3E}">
        <p14:creationId xmlns:p14="http://schemas.microsoft.com/office/powerpoint/2010/main" val="3042502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Mapping </a:t>
            </a:r>
          </a:p>
          <a:p>
            <a:r>
              <a:rPr lang="en-US" dirty="0"/>
              <a:t>AHRC have no ‘effective ‘sharing’</a:t>
            </a:r>
          </a:p>
        </p:txBody>
      </p:sp>
      <p:sp>
        <p:nvSpPr>
          <p:cNvPr id="4" name="Slide Number Placeholder 3"/>
          <p:cNvSpPr>
            <a:spLocks noGrp="1"/>
          </p:cNvSpPr>
          <p:nvPr>
            <p:ph type="sldNum" sz="quarter" idx="5"/>
          </p:nvPr>
        </p:nvSpPr>
        <p:spPr/>
        <p:txBody>
          <a:bodyPr/>
          <a:lstStyle/>
          <a:p>
            <a:fld id="{9A6D19C1-311D-9C46-92C3-886BC8DC8500}" type="slidenum">
              <a:rPr lang="en-US" smtClean="0"/>
              <a:t>9</a:t>
            </a:fld>
            <a:endParaRPr lang="en-US"/>
          </a:p>
        </p:txBody>
      </p:sp>
    </p:spTree>
    <p:extLst>
      <p:ext uri="{BB962C8B-B14F-4D97-AF65-F5344CB8AC3E}">
        <p14:creationId xmlns:p14="http://schemas.microsoft.com/office/powerpoint/2010/main" val="372562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D19C1-311D-9C46-92C3-886BC8DC8500}" type="slidenum">
              <a:rPr lang="en-US" smtClean="0"/>
              <a:t>10</a:t>
            </a:fld>
            <a:endParaRPr lang="en-US"/>
          </a:p>
        </p:txBody>
      </p:sp>
    </p:spTree>
    <p:extLst>
      <p:ext uri="{BB962C8B-B14F-4D97-AF65-F5344CB8AC3E}">
        <p14:creationId xmlns:p14="http://schemas.microsoft.com/office/powerpoint/2010/main" val="1545586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r>
              <a:rPr lang="en-US" sz="1200" b="1" u="none" strike="noStrike" kern="1200" dirty="0">
                <a:solidFill>
                  <a:schemeClr val="tx1"/>
                </a:solidFill>
                <a:effectLst/>
                <a:latin typeface="+mn-lt"/>
                <a:ea typeface="+mn-ea"/>
                <a:cs typeface="+mn-cs"/>
              </a:rPr>
              <a:t>Collections/projects </a:t>
            </a:r>
            <a:r>
              <a:rPr lang="en-US" sz="1200" u="none" strike="noStrike" kern="1200" dirty="0">
                <a:solidFill>
                  <a:schemeClr val="tx1"/>
                </a:solidFill>
                <a:effectLst/>
                <a:latin typeface="+mn-lt"/>
                <a:ea typeface="+mn-ea"/>
                <a:cs typeface="+mn-cs"/>
              </a:rPr>
              <a:t>— There is a desire to be able to form groups of entries into collections that represent projects or sets of networked practice research.</a:t>
            </a:r>
            <a:endParaRPr lang="en-GB"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CCDED9B-1A93-A140-B375-98E954339C73}" type="slidenum">
              <a:rPr lang="en-US" smtClean="0"/>
              <a:t>20</a:t>
            </a:fld>
            <a:endParaRPr lang="en-US"/>
          </a:p>
        </p:txBody>
      </p:sp>
    </p:spTree>
    <p:extLst>
      <p:ext uri="{BB962C8B-B14F-4D97-AF65-F5344CB8AC3E}">
        <p14:creationId xmlns:p14="http://schemas.microsoft.com/office/powerpoint/2010/main" val="1544548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r>
              <a:rPr lang="en-US" sz="1200" b="1" u="none" strike="noStrike" kern="1200" dirty="0">
                <a:solidFill>
                  <a:schemeClr val="tx1"/>
                </a:solidFill>
                <a:effectLst/>
                <a:latin typeface="+mn-lt"/>
                <a:ea typeface="+mn-ea"/>
                <a:cs typeface="+mn-cs"/>
              </a:rPr>
              <a:t>Dating </a:t>
            </a:r>
            <a:r>
              <a:rPr lang="en-US" sz="1200" u="none" strike="noStrike" kern="1200" dirty="0">
                <a:solidFill>
                  <a:schemeClr val="tx1"/>
                </a:solidFill>
                <a:effectLst/>
                <a:latin typeface="+mn-lt"/>
                <a:ea typeface="+mn-ea"/>
                <a:cs typeface="+mn-cs"/>
              </a:rPr>
              <a:t>— Related to the idea of collections is the idea of dating. The ability to reflect the continually developing lives of practice research projects is needed. This also needs to include the ability to see not just the most recent version but also to trace its development. There was the suggestion that accessible archiving of previous versions should be a priority. The ‘Last Modified’ date was also suggested as an important piece of metadata </a:t>
            </a:r>
            <a:endParaRPr lang="en-GB"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CCDED9B-1A93-A140-B375-98E954339C73}" type="slidenum">
              <a:rPr lang="en-US" smtClean="0"/>
              <a:t>21</a:t>
            </a:fld>
            <a:endParaRPr lang="en-US"/>
          </a:p>
        </p:txBody>
      </p:sp>
    </p:spTree>
    <p:extLst>
      <p:ext uri="{BB962C8B-B14F-4D97-AF65-F5344CB8AC3E}">
        <p14:creationId xmlns:p14="http://schemas.microsoft.com/office/powerpoint/2010/main" val="349091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a:solidFill>
                  <a:schemeClr val="tx1"/>
                </a:solidFill>
                <a:effectLst/>
                <a:latin typeface="+mn-lt"/>
                <a:ea typeface="+mn-ea"/>
                <a:cs typeface="+mn-cs"/>
              </a:rPr>
              <a:t>Documenting</a:t>
            </a:r>
            <a:r>
              <a:rPr lang="en-US" sz="1200" u="none" strike="noStrike" kern="120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Context — </a:t>
            </a:r>
            <a:r>
              <a:rPr lang="en-US" sz="1200" u="none" strike="noStrike" kern="1200" dirty="0">
                <a:solidFill>
                  <a:schemeClr val="tx1"/>
                </a:solidFill>
                <a:effectLst/>
                <a:latin typeface="+mn-lt"/>
                <a:ea typeface="+mn-ea"/>
                <a:cs typeface="+mn-cs"/>
              </a:rPr>
              <a:t>It has been highlighted that the context of PR is important but challenging to capture and present, but is also central to understanding it.</a:t>
            </a:r>
            <a:endParaRPr lang="en-GB"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CCDED9B-1A93-A140-B375-98E954339C73}" type="slidenum">
              <a:rPr lang="en-US" smtClean="0"/>
              <a:t>22</a:t>
            </a:fld>
            <a:endParaRPr lang="en-US"/>
          </a:p>
        </p:txBody>
      </p:sp>
    </p:spTree>
    <p:extLst>
      <p:ext uri="{BB962C8B-B14F-4D97-AF65-F5344CB8AC3E}">
        <p14:creationId xmlns:p14="http://schemas.microsoft.com/office/powerpoint/2010/main" val="1473365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r>
              <a:rPr lang="en-US" sz="1200" b="1" u="none" strike="noStrike" kern="1200" dirty="0">
                <a:solidFill>
                  <a:schemeClr val="tx1"/>
                </a:solidFill>
                <a:effectLst/>
                <a:latin typeface="+mn-lt"/>
                <a:ea typeface="+mn-ea"/>
                <a:cs typeface="+mn-cs"/>
              </a:rPr>
              <a:t>Citations and impact </a:t>
            </a:r>
            <a:r>
              <a:rPr lang="en-US" sz="1200" u="none" strike="noStrike" kern="1200" dirty="0">
                <a:solidFill>
                  <a:schemeClr val="tx1"/>
                </a:solidFill>
                <a:effectLst/>
                <a:latin typeface="+mn-lt"/>
                <a:ea typeface="+mn-ea"/>
                <a:cs typeface="+mn-cs"/>
              </a:rPr>
              <a:t>— There is a need to establish a way of recording and quantifying impact where citations are not appropriate (reperformances, adaptations, etc.)</a:t>
            </a:r>
            <a:endParaRPr lang="en-GB"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CCDED9B-1A93-A140-B375-98E954339C73}" type="slidenum">
              <a:rPr lang="en-US" smtClean="0"/>
              <a:t>23</a:t>
            </a:fld>
            <a:endParaRPr lang="en-US"/>
          </a:p>
        </p:txBody>
      </p:sp>
    </p:spTree>
    <p:extLst>
      <p:ext uri="{BB962C8B-B14F-4D97-AF65-F5344CB8AC3E}">
        <p14:creationId xmlns:p14="http://schemas.microsoft.com/office/powerpoint/2010/main" val="50835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r>
              <a:rPr lang="en-US" sz="1200" b="1" u="none" strike="noStrike" kern="1200" dirty="0">
                <a:solidFill>
                  <a:schemeClr val="tx1"/>
                </a:solidFill>
                <a:effectLst/>
                <a:latin typeface="+mn-lt"/>
                <a:ea typeface="+mn-ea"/>
                <a:cs typeface="+mn-cs"/>
              </a:rPr>
              <a:t>Authorship </a:t>
            </a:r>
            <a:r>
              <a:rPr lang="en-US" sz="1200" u="none" strike="noStrike" kern="1200" dirty="0">
                <a:solidFill>
                  <a:schemeClr val="tx1"/>
                </a:solidFill>
                <a:effectLst/>
                <a:latin typeface="+mn-lt"/>
                <a:ea typeface="+mn-ea"/>
                <a:cs typeface="+mn-cs"/>
              </a:rPr>
              <a:t>— There is a need for more flexible categories of authorship, acknowledging the diverse and highly collaborative roles at play in much PR.</a:t>
            </a:r>
            <a:endParaRPr lang="en-GB"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CCDED9B-1A93-A140-B375-98E954339C73}" type="slidenum">
              <a:rPr lang="en-US" smtClean="0"/>
              <a:t>24</a:t>
            </a:fld>
            <a:endParaRPr lang="en-US"/>
          </a:p>
        </p:txBody>
      </p:sp>
    </p:spTree>
    <p:extLst>
      <p:ext uri="{BB962C8B-B14F-4D97-AF65-F5344CB8AC3E}">
        <p14:creationId xmlns:p14="http://schemas.microsoft.com/office/powerpoint/2010/main" val="3474110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3646-17EF-948A-3079-862CBFD9B5A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B35BA49-87A4-27F8-FC42-71DE2A22E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FDFD702-5AF9-CFC0-19F4-DEE9F06FC898}"/>
              </a:ext>
            </a:extLst>
          </p:cNvPr>
          <p:cNvSpPr>
            <a:spLocks noGrp="1"/>
          </p:cNvSpPr>
          <p:nvPr>
            <p:ph type="dt" sz="half" idx="10"/>
          </p:nvPr>
        </p:nvSpPr>
        <p:spPr/>
        <p:txBody>
          <a:bodyPr/>
          <a:lstStyle/>
          <a:p>
            <a:fld id="{D50FA482-A506-D246-AAF1-F02667011C86}" type="datetimeFigureOut">
              <a:rPr lang="en-US" smtClean="0"/>
              <a:t>9/12/22</a:t>
            </a:fld>
            <a:endParaRPr lang="en-US"/>
          </a:p>
        </p:txBody>
      </p:sp>
      <p:sp>
        <p:nvSpPr>
          <p:cNvPr id="5" name="Footer Placeholder 4">
            <a:extLst>
              <a:ext uri="{FF2B5EF4-FFF2-40B4-BE49-F238E27FC236}">
                <a16:creationId xmlns:a16="http://schemas.microsoft.com/office/drawing/2014/main" id="{9CDBB6D8-0CD2-F3E2-C015-FF0969EC5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7C687-91E7-66FD-367D-49599178623C}"/>
              </a:ext>
            </a:extLst>
          </p:cNvPr>
          <p:cNvSpPr>
            <a:spLocks noGrp="1"/>
          </p:cNvSpPr>
          <p:nvPr>
            <p:ph type="sldNum" sz="quarter" idx="12"/>
          </p:nvPr>
        </p:nvSpPr>
        <p:spPr/>
        <p:txBody>
          <a:bodyPr/>
          <a:lstStyle/>
          <a:p>
            <a:fld id="{E7026635-7012-FE4A-96C1-F68946A961AE}" type="slidenum">
              <a:rPr lang="en-US" smtClean="0"/>
              <a:t>‹#›</a:t>
            </a:fld>
            <a:endParaRPr lang="en-US"/>
          </a:p>
        </p:txBody>
      </p:sp>
    </p:spTree>
    <p:extLst>
      <p:ext uri="{BB962C8B-B14F-4D97-AF65-F5344CB8AC3E}">
        <p14:creationId xmlns:p14="http://schemas.microsoft.com/office/powerpoint/2010/main" val="254872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CCD7E-8A61-EBEA-16E3-41610256FDF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933903-A3DD-3D2B-3A8C-9B960CE86A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B2D575-EC04-B4E6-4DC6-ED55411F4B91}"/>
              </a:ext>
            </a:extLst>
          </p:cNvPr>
          <p:cNvSpPr>
            <a:spLocks noGrp="1"/>
          </p:cNvSpPr>
          <p:nvPr>
            <p:ph type="dt" sz="half" idx="10"/>
          </p:nvPr>
        </p:nvSpPr>
        <p:spPr/>
        <p:txBody>
          <a:bodyPr/>
          <a:lstStyle/>
          <a:p>
            <a:fld id="{D50FA482-A506-D246-AAF1-F02667011C86}" type="datetimeFigureOut">
              <a:rPr lang="en-US" smtClean="0"/>
              <a:t>9/12/22</a:t>
            </a:fld>
            <a:endParaRPr lang="en-US"/>
          </a:p>
        </p:txBody>
      </p:sp>
      <p:sp>
        <p:nvSpPr>
          <p:cNvPr id="5" name="Footer Placeholder 4">
            <a:extLst>
              <a:ext uri="{FF2B5EF4-FFF2-40B4-BE49-F238E27FC236}">
                <a16:creationId xmlns:a16="http://schemas.microsoft.com/office/drawing/2014/main" id="{7EC3192E-C519-54A4-60C6-9E693A418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2A279-BE0F-58FA-AD94-6D94DE226127}"/>
              </a:ext>
            </a:extLst>
          </p:cNvPr>
          <p:cNvSpPr>
            <a:spLocks noGrp="1"/>
          </p:cNvSpPr>
          <p:nvPr>
            <p:ph type="sldNum" sz="quarter" idx="12"/>
          </p:nvPr>
        </p:nvSpPr>
        <p:spPr/>
        <p:txBody>
          <a:bodyPr/>
          <a:lstStyle/>
          <a:p>
            <a:fld id="{E7026635-7012-FE4A-96C1-F68946A961AE}" type="slidenum">
              <a:rPr lang="en-US" smtClean="0"/>
              <a:t>‹#›</a:t>
            </a:fld>
            <a:endParaRPr lang="en-US"/>
          </a:p>
        </p:txBody>
      </p:sp>
    </p:spTree>
    <p:extLst>
      <p:ext uri="{BB962C8B-B14F-4D97-AF65-F5344CB8AC3E}">
        <p14:creationId xmlns:p14="http://schemas.microsoft.com/office/powerpoint/2010/main" val="1462046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141934-9758-9E73-B5E1-00D17C0EDD4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B3C1DA0-8A04-8C9E-05A9-431749079D6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FB1880-5FE2-6D8F-F9E3-377B5BCA73A1}"/>
              </a:ext>
            </a:extLst>
          </p:cNvPr>
          <p:cNvSpPr>
            <a:spLocks noGrp="1"/>
          </p:cNvSpPr>
          <p:nvPr>
            <p:ph type="dt" sz="half" idx="10"/>
          </p:nvPr>
        </p:nvSpPr>
        <p:spPr/>
        <p:txBody>
          <a:bodyPr/>
          <a:lstStyle/>
          <a:p>
            <a:fld id="{D50FA482-A506-D246-AAF1-F02667011C86}" type="datetimeFigureOut">
              <a:rPr lang="en-US" smtClean="0"/>
              <a:t>9/12/22</a:t>
            </a:fld>
            <a:endParaRPr lang="en-US"/>
          </a:p>
        </p:txBody>
      </p:sp>
      <p:sp>
        <p:nvSpPr>
          <p:cNvPr id="5" name="Footer Placeholder 4">
            <a:extLst>
              <a:ext uri="{FF2B5EF4-FFF2-40B4-BE49-F238E27FC236}">
                <a16:creationId xmlns:a16="http://schemas.microsoft.com/office/drawing/2014/main" id="{405695D8-36BB-56B4-4A54-C69EBC1C9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72EBB-4C52-A30A-3E80-6151E885685C}"/>
              </a:ext>
            </a:extLst>
          </p:cNvPr>
          <p:cNvSpPr>
            <a:spLocks noGrp="1"/>
          </p:cNvSpPr>
          <p:nvPr>
            <p:ph type="sldNum" sz="quarter" idx="12"/>
          </p:nvPr>
        </p:nvSpPr>
        <p:spPr/>
        <p:txBody>
          <a:bodyPr/>
          <a:lstStyle/>
          <a:p>
            <a:fld id="{E7026635-7012-FE4A-96C1-F68946A961AE}" type="slidenum">
              <a:rPr lang="en-US" smtClean="0"/>
              <a:t>‹#›</a:t>
            </a:fld>
            <a:endParaRPr lang="en-US"/>
          </a:p>
        </p:txBody>
      </p:sp>
    </p:spTree>
    <p:extLst>
      <p:ext uri="{BB962C8B-B14F-4D97-AF65-F5344CB8AC3E}">
        <p14:creationId xmlns:p14="http://schemas.microsoft.com/office/powerpoint/2010/main" val="385867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C0F0-9CAD-4862-2D5A-7F4D86C0F3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54708FE-7F88-ADEE-4AB9-CAEF310D334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FC1303-AC4A-5D18-A496-33F28FD0D18B}"/>
              </a:ext>
            </a:extLst>
          </p:cNvPr>
          <p:cNvSpPr>
            <a:spLocks noGrp="1"/>
          </p:cNvSpPr>
          <p:nvPr>
            <p:ph type="dt" sz="half" idx="10"/>
          </p:nvPr>
        </p:nvSpPr>
        <p:spPr/>
        <p:txBody>
          <a:bodyPr/>
          <a:lstStyle/>
          <a:p>
            <a:fld id="{D50FA482-A506-D246-AAF1-F02667011C86}" type="datetimeFigureOut">
              <a:rPr lang="en-US" smtClean="0"/>
              <a:t>9/12/22</a:t>
            </a:fld>
            <a:endParaRPr lang="en-US"/>
          </a:p>
        </p:txBody>
      </p:sp>
      <p:sp>
        <p:nvSpPr>
          <p:cNvPr id="5" name="Footer Placeholder 4">
            <a:extLst>
              <a:ext uri="{FF2B5EF4-FFF2-40B4-BE49-F238E27FC236}">
                <a16:creationId xmlns:a16="http://schemas.microsoft.com/office/drawing/2014/main" id="{2F0EFEE1-EDB4-13D9-B226-BC0503C0C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2B5A7-4E05-BE33-AA81-5B86826B7189}"/>
              </a:ext>
            </a:extLst>
          </p:cNvPr>
          <p:cNvSpPr>
            <a:spLocks noGrp="1"/>
          </p:cNvSpPr>
          <p:nvPr>
            <p:ph type="sldNum" sz="quarter" idx="12"/>
          </p:nvPr>
        </p:nvSpPr>
        <p:spPr/>
        <p:txBody>
          <a:bodyPr/>
          <a:lstStyle/>
          <a:p>
            <a:fld id="{E7026635-7012-FE4A-96C1-F68946A961AE}" type="slidenum">
              <a:rPr lang="en-US" smtClean="0"/>
              <a:t>‹#›</a:t>
            </a:fld>
            <a:endParaRPr lang="en-US"/>
          </a:p>
        </p:txBody>
      </p:sp>
    </p:spTree>
    <p:extLst>
      <p:ext uri="{BB962C8B-B14F-4D97-AF65-F5344CB8AC3E}">
        <p14:creationId xmlns:p14="http://schemas.microsoft.com/office/powerpoint/2010/main" val="197591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80DE7-CFBF-6773-193C-36FAEA7824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FC47FA0-73AE-08FD-893D-30DE3C5C1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1895B9A-A033-6005-73F7-F0670E59B7FE}"/>
              </a:ext>
            </a:extLst>
          </p:cNvPr>
          <p:cNvSpPr>
            <a:spLocks noGrp="1"/>
          </p:cNvSpPr>
          <p:nvPr>
            <p:ph type="dt" sz="half" idx="10"/>
          </p:nvPr>
        </p:nvSpPr>
        <p:spPr/>
        <p:txBody>
          <a:bodyPr/>
          <a:lstStyle/>
          <a:p>
            <a:fld id="{D50FA482-A506-D246-AAF1-F02667011C86}" type="datetimeFigureOut">
              <a:rPr lang="en-US" smtClean="0"/>
              <a:t>9/12/22</a:t>
            </a:fld>
            <a:endParaRPr lang="en-US"/>
          </a:p>
        </p:txBody>
      </p:sp>
      <p:sp>
        <p:nvSpPr>
          <p:cNvPr id="5" name="Footer Placeholder 4">
            <a:extLst>
              <a:ext uri="{FF2B5EF4-FFF2-40B4-BE49-F238E27FC236}">
                <a16:creationId xmlns:a16="http://schemas.microsoft.com/office/drawing/2014/main" id="{9D08F4D2-19AD-76D3-0411-AF0FB9CB4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2038A-2275-D44B-35F1-C5650BDD6B6D}"/>
              </a:ext>
            </a:extLst>
          </p:cNvPr>
          <p:cNvSpPr>
            <a:spLocks noGrp="1"/>
          </p:cNvSpPr>
          <p:nvPr>
            <p:ph type="sldNum" sz="quarter" idx="12"/>
          </p:nvPr>
        </p:nvSpPr>
        <p:spPr/>
        <p:txBody>
          <a:bodyPr/>
          <a:lstStyle/>
          <a:p>
            <a:fld id="{E7026635-7012-FE4A-96C1-F68946A961AE}" type="slidenum">
              <a:rPr lang="en-US" smtClean="0"/>
              <a:t>‹#›</a:t>
            </a:fld>
            <a:endParaRPr lang="en-US"/>
          </a:p>
        </p:txBody>
      </p:sp>
    </p:spTree>
    <p:extLst>
      <p:ext uri="{BB962C8B-B14F-4D97-AF65-F5344CB8AC3E}">
        <p14:creationId xmlns:p14="http://schemas.microsoft.com/office/powerpoint/2010/main" val="318390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E4A68-5CFC-EE62-5974-E88CF22608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BABBC6-D51E-4A5A-6A57-1AB96E0588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230AE4C-C937-3947-0788-6A610FF3DB5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009DAEE-7A8B-8E68-FDCB-C8AF536D0DEF}"/>
              </a:ext>
            </a:extLst>
          </p:cNvPr>
          <p:cNvSpPr>
            <a:spLocks noGrp="1"/>
          </p:cNvSpPr>
          <p:nvPr>
            <p:ph type="dt" sz="half" idx="10"/>
          </p:nvPr>
        </p:nvSpPr>
        <p:spPr/>
        <p:txBody>
          <a:bodyPr/>
          <a:lstStyle/>
          <a:p>
            <a:fld id="{D50FA482-A506-D246-AAF1-F02667011C86}" type="datetimeFigureOut">
              <a:rPr lang="en-US" smtClean="0"/>
              <a:t>9/12/22</a:t>
            </a:fld>
            <a:endParaRPr lang="en-US"/>
          </a:p>
        </p:txBody>
      </p:sp>
      <p:sp>
        <p:nvSpPr>
          <p:cNvPr id="6" name="Footer Placeholder 5">
            <a:extLst>
              <a:ext uri="{FF2B5EF4-FFF2-40B4-BE49-F238E27FC236}">
                <a16:creationId xmlns:a16="http://schemas.microsoft.com/office/drawing/2014/main" id="{711329AE-5077-FCAA-AA3C-44D7ECAAED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06ED3F-F2B4-78A7-AD20-60ECF7222E9F}"/>
              </a:ext>
            </a:extLst>
          </p:cNvPr>
          <p:cNvSpPr>
            <a:spLocks noGrp="1"/>
          </p:cNvSpPr>
          <p:nvPr>
            <p:ph type="sldNum" sz="quarter" idx="12"/>
          </p:nvPr>
        </p:nvSpPr>
        <p:spPr/>
        <p:txBody>
          <a:bodyPr/>
          <a:lstStyle/>
          <a:p>
            <a:fld id="{E7026635-7012-FE4A-96C1-F68946A961AE}" type="slidenum">
              <a:rPr lang="en-US" smtClean="0"/>
              <a:t>‹#›</a:t>
            </a:fld>
            <a:endParaRPr lang="en-US"/>
          </a:p>
        </p:txBody>
      </p:sp>
    </p:spTree>
    <p:extLst>
      <p:ext uri="{BB962C8B-B14F-4D97-AF65-F5344CB8AC3E}">
        <p14:creationId xmlns:p14="http://schemas.microsoft.com/office/powerpoint/2010/main" val="275557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DC4E8-B5C3-2BB5-D6DA-517171030FF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16C36A8-0747-FCC5-EA90-9627994228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81AB78-89EC-16B3-B0E1-B4416B2DAA4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4AA1E02-C6B2-3339-EE83-F313F47BB5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9DEE89D-BF45-58DD-12BC-22D6497580C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88D0753-5267-083A-1C05-AB080867655F}"/>
              </a:ext>
            </a:extLst>
          </p:cNvPr>
          <p:cNvSpPr>
            <a:spLocks noGrp="1"/>
          </p:cNvSpPr>
          <p:nvPr>
            <p:ph type="dt" sz="half" idx="10"/>
          </p:nvPr>
        </p:nvSpPr>
        <p:spPr/>
        <p:txBody>
          <a:bodyPr/>
          <a:lstStyle/>
          <a:p>
            <a:fld id="{D50FA482-A506-D246-AAF1-F02667011C86}" type="datetimeFigureOut">
              <a:rPr lang="en-US" smtClean="0"/>
              <a:t>9/12/22</a:t>
            </a:fld>
            <a:endParaRPr lang="en-US"/>
          </a:p>
        </p:txBody>
      </p:sp>
      <p:sp>
        <p:nvSpPr>
          <p:cNvPr id="8" name="Footer Placeholder 7">
            <a:extLst>
              <a:ext uri="{FF2B5EF4-FFF2-40B4-BE49-F238E27FC236}">
                <a16:creationId xmlns:a16="http://schemas.microsoft.com/office/drawing/2014/main" id="{2779A5A1-49CC-6CE2-D977-79BC14712F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A127D6-F96D-2BEB-20C0-7BDF4E7B7B87}"/>
              </a:ext>
            </a:extLst>
          </p:cNvPr>
          <p:cNvSpPr>
            <a:spLocks noGrp="1"/>
          </p:cNvSpPr>
          <p:nvPr>
            <p:ph type="sldNum" sz="quarter" idx="12"/>
          </p:nvPr>
        </p:nvSpPr>
        <p:spPr/>
        <p:txBody>
          <a:bodyPr/>
          <a:lstStyle/>
          <a:p>
            <a:fld id="{E7026635-7012-FE4A-96C1-F68946A961AE}" type="slidenum">
              <a:rPr lang="en-US" smtClean="0"/>
              <a:t>‹#›</a:t>
            </a:fld>
            <a:endParaRPr lang="en-US"/>
          </a:p>
        </p:txBody>
      </p:sp>
    </p:spTree>
    <p:extLst>
      <p:ext uri="{BB962C8B-B14F-4D97-AF65-F5344CB8AC3E}">
        <p14:creationId xmlns:p14="http://schemas.microsoft.com/office/powerpoint/2010/main" val="1033618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69E9-6CBB-0BC8-188C-ABF90010D01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52BA333-00FA-74C1-C15A-1B2A5B2F898C}"/>
              </a:ext>
            </a:extLst>
          </p:cNvPr>
          <p:cNvSpPr>
            <a:spLocks noGrp="1"/>
          </p:cNvSpPr>
          <p:nvPr>
            <p:ph type="dt" sz="half" idx="10"/>
          </p:nvPr>
        </p:nvSpPr>
        <p:spPr/>
        <p:txBody>
          <a:bodyPr/>
          <a:lstStyle/>
          <a:p>
            <a:fld id="{D50FA482-A506-D246-AAF1-F02667011C86}" type="datetimeFigureOut">
              <a:rPr lang="en-US" smtClean="0"/>
              <a:t>9/12/22</a:t>
            </a:fld>
            <a:endParaRPr lang="en-US"/>
          </a:p>
        </p:txBody>
      </p:sp>
      <p:sp>
        <p:nvSpPr>
          <p:cNvPr id="4" name="Footer Placeholder 3">
            <a:extLst>
              <a:ext uri="{FF2B5EF4-FFF2-40B4-BE49-F238E27FC236}">
                <a16:creationId xmlns:a16="http://schemas.microsoft.com/office/drawing/2014/main" id="{2AEF6C8C-6368-C073-FC44-C6031171EB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191C55-AA9D-AA90-8305-267B4ABF8C71}"/>
              </a:ext>
            </a:extLst>
          </p:cNvPr>
          <p:cNvSpPr>
            <a:spLocks noGrp="1"/>
          </p:cNvSpPr>
          <p:nvPr>
            <p:ph type="sldNum" sz="quarter" idx="12"/>
          </p:nvPr>
        </p:nvSpPr>
        <p:spPr/>
        <p:txBody>
          <a:bodyPr/>
          <a:lstStyle/>
          <a:p>
            <a:fld id="{E7026635-7012-FE4A-96C1-F68946A961AE}" type="slidenum">
              <a:rPr lang="en-US" smtClean="0"/>
              <a:t>‹#›</a:t>
            </a:fld>
            <a:endParaRPr lang="en-US"/>
          </a:p>
        </p:txBody>
      </p:sp>
    </p:spTree>
    <p:extLst>
      <p:ext uri="{BB962C8B-B14F-4D97-AF65-F5344CB8AC3E}">
        <p14:creationId xmlns:p14="http://schemas.microsoft.com/office/powerpoint/2010/main" val="155275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A4A09-94A7-AB54-A7F9-51EE9CC7DDB9}"/>
              </a:ext>
            </a:extLst>
          </p:cNvPr>
          <p:cNvSpPr>
            <a:spLocks noGrp="1"/>
          </p:cNvSpPr>
          <p:nvPr>
            <p:ph type="dt" sz="half" idx="10"/>
          </p:nvPr>
        </p:nvSpPr>
        <p:spPr/>
        <p:txBody>
          <a:bodyPr/>
          <a:lstStyle/>
          <a:p>
            <a:fld id="{D50FA482-A506-D246-AAF1-F02667011C86}" type="datetimeFigureOut">
              <a:rPr lang="en-US" smtClean="0"/>
              <a:t>9/12/22</a:t>
            </a:fld>
            <a:endParaRPr lang="en-US"/>
          </a:p>
        </p:txBody>
      </p:sp>
      <p:sp>
        <p:nvSpPr>
          <p:cNvPr id="3" name="Footer Placeholder 2">
            <a:extLst>
              <a:ext uri="{FF2B5EF4-FFF2-40B4-BE49-F238E27FC236}">
                <a16:creationId xmlns:a16="http://schemas.microsoft.com/office/drawing/2014/main" id="{8D0A5B3D-4261-6F6B-003E-00BDBD202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2101C1-FC84-8B9C-41AB-62AC04A257D1}"/>
              </a:ext>
            </a:extLst>
          </p:cNvPr>
          <p:cNvSpPr>
            <a:spLocks noGrp="1"/>
          </p:cNvSpPr>
          <p:nvPr>
            <p:ph type="sldNum" sz="quarter" idx="12"/>
          </p:nvPr>
        </p:nvSpPr>
        <p:spPr/>
        <p:txBody>
          <a:bodyPr/>
          <a:lstStyle/>
          <a:p>
            <a:fld id="{E7026635-7012-FE4A-96C1-F68946A961AE}" type="slidenum">
              <a:rPr lang="en-US" smtClean="0"/>
              <a:t>‹#›</a:t>
            </a:fld>
            <a:endParaRPr lang="en-US"/>
          </a:p>
        </p:txBody>
      </p:sp>
    </p:spTree>
    <p:extLst>
      <p:ext uri="{BB962C8B-B14F-4D97-AF65-F5344CB8AC3E}">
        <p14:creationId xmlns:p14="http://schemas.microsoft.com/office/powerpoint/2010/main" val="23637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3AC1-7961-730B-D588-FE6A25DAED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B2F25D9-6D08-5D56-B8CF-599555DF0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BFB9D0D-F5F8-F350-62F1-01A718690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A0BA29-7DFC-DF9A-A1CD-36AED1517B07}"/>
              </a:ext>
            </a:extLst>
          </p:cNvPr>
          <p:cNvSpPr>
            <a:spLocks noGrp="1"/>
          </p:cNvSpPr>
          <p:nvPr>
            <p:ph type="dt" sz="half" idx="10"/>
          </p:nvPr>
        </p:nvSpPr>
        <p:spPr/>
        <p:txBody>
          <a:bodyPr/>
          <a:lstStyle/>
          <a:p>
            <a:fld id="{D50FA482-A506-D246-AAF1-F02667011C86}" type="datetimeFigureOut">
              <a:rPr lang="en-US" smtClean="0"/>
              <a:t>9/12/22</a:t>
            </a:fld>
            <a:endParaRPr lang="en-US"/>
          </a:p>
        </p:txBody>
      </p:sp>
      <p:sp>
        <p:nvSpPr>
          <p:cNvPr id="6" name="Footer Placeholder 5">
            <a:extLst>
              <a:ext uri="{FF2B5EF4-FFF2-40B4-BE49-F238E27FC236}">
                <a16:creationId xmlns:a16="http://schemas.microsoft.com/office/drawing/2014/main" id="{66C1C4A1-CB14-ED6F-84A6-AA3BAEC9F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AF1908-D48C-B6DC-AFBB-704549F7E0EF}"/>
              </a:ext>
            </a:extLst>
          </p:cNvPr>
          <p:cNvSpPr>
            <a:spLocks noGrp="1"/>
          </p:cNvSpPr>
          <p:nvPr>
            <p:ph type="sldNum" sz="quarter" idx="12"/>
          </p:nvPr>
        </p:nvSpPr>
        <p:spPr/>
        <p:txBody>
          <a:bodyPr/>
          <a:lstStyle/>
          <a:p>
            <a:fld id="{E7026635-7012-FE4A-96C1-F68946A961AE}" type="slidenum">
              <a:rPr lang="en-US" smtClean="0"/>
              <a:t>‹#›</a:t>
            </a:fld>
            <a:endParaRPr lang="en-US"/>
          </a:p>
        </p:txBody>
      </p:sp>
    </p:spTree>
    <p:extLst>
      <p:ext uri="{BB962C8B-B14F-4D97-AF65-F5344CB8AC3E}">
        <p14:creationId xmlns:p14="http://schemas.microsoft.com/office/powerpoint/2010/main" val="53860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09FE-C5BC-68BD-F44F-EFA89F1979E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6832267-7CBE-8361-6C10-8C02FDD819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A6068F-E640-7E63-8B72-E30E5DAC9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69F74C-56B6-D99F-47F7-257156FD237B}"/>
              </a:ext>
            </a:extLst>
          </p:cNvPr>
          <p:cNvSpPr>
            <a:spLocks noGrp="1"/>
          </p:cNvSpPr>
          <p:nvPr>
            <p:ph type="dt" sz="half" idx="10"/>
          </p:nvPr>
        </p:nvSpPr>
        <p:spPr/>
        <p:txBody>
          <a:bodyPr/>
          <a:lstStyle/>
          <a:p>
            <a:fld id="{D50FA482-A506-D246-AAF1-F02667011C86}" type="datetimeFigureOut">
              <a:rPr lang="en-US" smtClean="0"/>
              <a:t>9/12/22</a:t>
            </a:fld>
            <a:endParaRPr lang="en-US"/>
          </a:p>
        </p:txBody>
      </p:sp>
      <p:sp>
        <p:nvSpPr>
          <p:cNvPr id="6" name="Footer Placeholder 5">
            <a:extLst>
              <a:ext uri="{FF2B5EF4-FFF2-40B4-BE49-F238E27FC236}">
                <a16:creationId xmlns:a16="http://schemas.microsoft.com/office/drawing/2014/main" id="{8A523C8C-2213-32A2-A912-41096D8C22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19591-1272-4496-81C4-408B24352FD0}"/>
              </a:ext>
            </a:extLst>
          </p:cNvPr>
          <p:cNvSpPr>
            <a:spLocks noGrp="1"/>
          </p:cNvSpPr>
          <p:nvPr>
            <p:ph type="sldNum" sz="quarter" idx="12"/>
          </p:nvPr>
        </p:nvSpPr>
        <p:spPr/>
        <p:txBody>
          <a:bodyPr/>
          <a:lstStyle/>
          <a:p>
            <a:fld id="{E7026635-7012-FE4A-96C1-F68946A961AE}" type="slidenum">
              <a:rPr lang="en-US" smtClean="0"/>
              <a:t>‹#›</a:t>
            </a:fld>
            <a:endParaRPr lang="en-US"/>
          </a:p>
        </p:txBody>
      </p:sp>
    </p:spTree>
    <p:extLst>
      <p:ext uri="{BB962C8B-B14F-4D97-AF65-F5344CB8AC3E}">
        <p14:creationId xmlns:p14="http://schemas.microsoft.com/office/powerpoint/2010/main" val="208173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E9C619-8656-3112-B48E-B6CFF6DDF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ED7798F-60DD-C763-99C0-A243E6BC3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9A90D1-24A5-944D-E06F-01670936B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FA482-A506-D246-AAF1-F02667011C86}" type="datetimeFigureOut">
              <a:rPr lang="en-US" smtClean="0"/>
              <a:t>9/12/22</a:t>
            </a:fld>
            <a:endParaRPr lang="en-US"/>
          </a:p>
        </p:txBody>
      </p:sp>
      <p:sp>
        <p:nvSpPr>
          <p:cNvPr id="5" name="Footer Placeholder 4">
            <a:extLst>
              <a:ext uri="{FF2B5EF4-FFF2-40B4-BE49-F238E27FC236}">
                <a16:creationId xmlns:a16="http://schemas.microsoft.com/office/drawing/2014/main" id="{8FEBE38E-C2D1-4506-5B71-D559109778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3FDEB0-EF19-A9D3-030E-5BF9161E4B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26635-7012-FE4A-96C1-F68946A961AE}" type="slidenum">
              <a:rPr lang="en-US" smtClean="0"/>
              <a:t>‹#›</a:t>
            </a:fld>
            <a:endParaRPr lang="en-US"/>
          </a:p>
        </p:txBody>
      </p:sp>
    </p:spTree>
    <p:extLst>
      <p:ext uri="{BB962C8B-B14F-4D97-AF65-F5344CB8AC3E}">
        <p14:creationId xmlns:p14="http://schemas.microsoft.com/office/powerpoint/2010/main" val="3583413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ibrary.leeds.ac.uk/people/188/knowles-claire" TargetMode="External"/><Relationship Id="rId7" Type="http://schemas.openxmlformats.org/officeDocument/2006/relationships/hyperlink" Target="https://mjhwarren.wixsite.com/matthewwarren" TargetMode="External"/><Relationship Id="rId2" Type="http://schemas.openxmlformats.org/officeDocument/2006/relationships/hyperlink" Target="https://ahc.leeds.ac.uk/media/staff/307/dr-tom-jackson" TargetMode="External"/><Relationship Id="rId1" Type="http://schemas.openxmlformats.org/officeDocument/2006/relationships/slideLayout" Target="../slideLayouts/slideLayout7.xml"/><Relationship Id="rId6" Type="http://schemas.openxmlformats.org/officeDocument/2006/relationships/hyperlink" Target="http://www.alexdelittle.com/" TargetMode="External"/><Relationship Id="rId5" Type="http://schemas.openxmlformats.org/officeDocument/2006/relationships/hyperlink" Target="https://www.eoscsecretariat.eu/eb-profiles/rachael-kotarski" TargetMode="External"/><Relationship Id="rId4" Type="http://schemas.openxmlformats.org/officeDocument/2006/relationships/hyperlink" Target="https://ahc.leeds.ac.uk/music/staff/362/dr-scott-mclaughli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C52F-AF65-9027-35FA-C026F8EC1F85}"/>
              </a:ext>
            </a:extLst>
          </p:cNvPr>
          <p:cNvSpPr>
            <a:spLocks noGrp="1"/>
          </p:cNvSpPr>
          <p:nvPr>
            <p:ph type="ctrTitle"/>
          </p:nvPr>
        </p:nvSpPr>
        <p:spPr/>
        <p:txBody>
          <a:bodyPr/>
          <a:lstStyle/>
          <a:p>
            <a:r>
              <a:rPr lang="en-US" dirty="0"/>
              <a:t>‘Open’ Practice Research (Arts)</a:t>
            </a:r>
          </a:p>
        </p:txBody>
      </p:sp>
      <p:sp>
        <p:nvSpPr>
          <p:cNvPr id="3" name="Subtitle 2">
            <a:extLst>
              <a:ext uri="{FF2B5EF4-FFF2-40B4-BE49-F238E27FC236}">
                <a16:creationId xmlns:a16="http://schemas.microsoft.com/office/drawing/2014/main" id="{7166C458-78C8-BE2F-57B3-3FF8AE11BC65}"/>
              </a:ext>
            </a:extLst>
          </p:cNvPr>
          <p:cNvSpPr>
            <a:spLocks noGrp="1"/>
          </p:cNvSpPr>
          <p:nvPr>
            <p:ph type="subTitle" idx="1"/>
          </p:nvPr>
        </p:nvSpPr>
        <p:spPr>
          <a:xfrm>
            <a:off x="1524000" y="3902076"/>
            <a:ext cx="9144000" cy="1655762"/>
          </a:xfrm>
        </p:spPr>
        <p:txBody>
          <a:bodyPr/>
          <a:lstStyle/>
          <a:p>
            <a:r>
              <a:rPr lang="en-US" dirty="0"/>
              <a:t>Dr Scott McLaughlin</a:t>
            </a:r>
          </a:p>
          <a:p>
            <a:r>
              <a:rPr lang="en-US" dirty="0"/>
              <a:t>University of Leeds (School of Music)</a:t>
            </a:r>
          </a:p>
        </p:txBody>
      </p:sp>
    </p:spTree>
    <p:extLst>
      <p:ext uri="{BB962C8B-B14F-4D97-AF65-F5344CB8AC3E}">
        <p14:creationId xmlns:p14="http://schemas.microsoft.com/office/powerpoint/2010/main" val="2130697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5E62-A0A8-3449-91FE-4C7E4FDD5CA5}"/>
              </a:ext>
            </a:extLst>
          </p:cNvPr>
          <p:cNvSpPr>
            <a:spLocks noGrp="1"/>
          </p:cNvSpPr>
          <p:nvPr>
            <p:ph type="title"/>
          </p:nvPr>
        </p:nvSpPr>
        <p:spPr>
          <a:xfrm>
            <a:off x="201168" y="328842"/>
            <a:ext cx="11789664" cy="6200315"/>
          </a:xfrm>
        </p:spPr>
        <p:txBody>
          <a:bodyPr>
            <a:noAutofit/>
          </a:bodyPr>
          <a:lstStyle/>
          <a:p>
            <a:pPr algn="ctr"/>
            <a:r>
              <a:rPr lang="en-GB" sz="3600" dirty="0">
                <a:solidFill>
                  <a:schemeClr val="bg1"/>
                </a:solidFill>
              </a:rPr>
              <a:t>The research should be conceived as broadly as possible and so </a:t>
            </a:r>
            <a:r>
              <a:rPr lang="en-GB" sz="3600" dirty="0">
                <a:solidFill>
                  <a:srgbClr val="FF5DC5"/>
                </a:solidFill>
              </a:rPr>
              <a:t>consideration should also be given to the outcomes of, and audiences for, the research. The outcomes of the research may only benefit other researchers and influence future research</a:t>
            </a:r>
            <a:r>
              <a:rPr lang="en-GB" sz="3600" dirty="0">
                <a:solidFill>
                  <a:schemeClr val="bg1"/>
                </a:solidFill>
              </a:rPr>
              <a:t>, but </a:t>
            </a:r>
            <a:r>
              <a:rPr lang="en-GB" sz="3600" dirty="0">
                <a:solidFill>
                  <a:srgbClr val="00B0F0"/>
                </a:solidFill>
              </a:rPr>
              <a:t>consideration must be given to potential opportunities for the transfer of knowledge into new contexts where the research could have an impact</a:t>
            </a:r>
            <a:r>
              <a:rPr lang="en-GB" sz="3600" dirty="0">
                <a:solidFill>
                  <a:schemeClr val="bg1"/>
                </a:solidFill>
              </a:rPr>
              <a:t>.</a:t>
            </a:r>
            <a:endParaRPr lang="en-US" sz="4800" dirty="0">
              <a:solidFill>
                <a:schemeClr val="bg1"/>
              </a:solidFill>
            </a:endParaRPr>
          </a:p>
        </p:txBody>
      </p:sp>
      <p:pic>
        <p:nvPicPr>
          <p:cNvPr id="3" name="Picture 2" descr="Logo&#10;&#10;Description automatically generated with low confidence">
            <a:extLst>
              <a:ext uri="{FF2B5EF4-FFF2-40B4-BE49-F238E27FC236}">
                <a16:creationId xmlns:a16="http://schemas.microsoft.com/office/drawing/2014/main" id="{F96423DF-1CA2-34A9-4FB6-505D286B1922}"/>
              </a:ext>
            </a:extLst>
          </p:cNvPr>
          <p:cNvPicPr>
            <a:picLocks noChangeAspect="1"/>
          </p:cNvPicPr>
          <p:nvPr/>
        </p:nvPicPr>
        <p:blipFill>
          <a:blip r:embed="rId3"/>
          <a:stretch>
            <a:fillRect/>
          </a:stretch>
        </p:blipFill>
        <p:spPr>
          <a:xfrm>
            <a:off x="0" y="0"/>
            <a:ext cx="938784" cy="901678"/>
          </a:xfrm>
          <a:prstGeom prst="rect">
            <a:avLst/>
          </a:prstGeom>
        </p:spPr>
      </p:pic>
      <p:sp>
        <p:nvSpPr>
          <p:cNvPr id="4" name="TextBox 3">
            <a:extLst>
              <a:ext uri="{FF2B5EF4-FFF2-40B4-BE49-F238E27FC236}">
                <a16:creationId xmlns:a16="http://schemas.microsoft.com/office/drawing/2014/main" id="{FA14B51E-1EA4-965E-77A7-94CE0090598D}"/>
              </a:ext>
            </a:extLst>
          </p:cNvPr>
          <p:cNvSpPr txBox="1"/>
          <p:nvPr/>
        </p:nvSpPr>
        <p:spPr>
          <a:xfrm>
            <a:off x="1810512" y="5882826"/>
            <a:ext cx="8983421" cy="646331"/>
          </a:xfrm>
          <a:prstGeom prst="rect">
            <a:avLst/>
          </a:prstGeom>
          <a:noFill/>
        </p:spPr>
        <p:txBody>
          <a:bodyPr wrap="none" rtlCol="0">
            <a:spAutoFit/>
          </a:bodyPr>
          <a:lstStyle/>
          <a:p>
            <a:pPr algn="ctr"/>
            <a:r>
              <a:rPr lang="en-US" dirty="0">
                <a:highlight>
                  <a:srgbClr val="FFFF00"/>
                </a:highlight>
              </a:rPr>
              <a:t>Note the stress is ‘may ONLY benefit’, or ‘[could] only benefit’, meaning you can have projects </a:t>
            </a:r>
          </a:p>
          <a:p>
            <a:pPr algn="ctr"/>
            <a:r>
              <a:rPr lang="en-US" dirty="0">
                <a:highlight>
                  <a:srgbClr val="FFFF00"/>
                </a:highlight>
              </a:rPr>
              <a:t>aimed solely at researchers (the basic assumption) but also see the blue part.</a:t>
            </a:r>
          </a:p>
        </p:txBody>
      </p:sp>
    </p:spTree>
    <p:extLst>
      <p:ext uri="{BB962C8B-B14F-4D97-AF65-F5344CB8AC3E}">
        <p14:creationId xmlns:p14="http://schemas.microsoft.com/office/powerpoint/2010/main" val="3103714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4694-A653-FD09-493A-42CFBA0C5CC3}"/>
              </a:ext>
            </a:extLst>
          </p:cNvPr>
          <p:cNvSpPr>
            <a:spLocks noGrp="1"/>
          </p:cNvSpPr>
          <p:nvPr>
            <p:ph type="title"/>
          </p:nvPr>
        </p:nvSpPr>
        <p:spPr>
          <a:gradFill>
            <a:gsLst>
              <a:gs pos="0">
                <a:srgbClr val="00FA00">
                  <a:lumMod val="51000"/>
                  <a:lumOff val="49000"/>
                  <a:alpha val="75494"/>
                </a:srgbClr>
              </a:gs>
              <a:gs pos="66000">
                <a:srgbClr val="C2E96A"/>
              </a:gs>
              <a:gs pos="99000">
                <a:schemeClr val="bg1"/>
              </a:gs>
            </a:gsLst>
            <a:lin ang="5400000" scaled="1"/>
          </a:gradFill>
        </p:spPr>
        <p:txBody>
          <a:bodyPr/>
          <a:lstStyle/>
          <a:p>
            <a:r>
              <a:rPr lang="en-GB" dirty="0"/>
              <a:t>REF2021 panel feedback to the sector</a:t>
            </a:r>
            <a:endParaRPr lang="en-US" dirty="0"/>
          </a:p>
        </p:txBody>
      </p:sp>
      <p:sp>
        <p:nvSpPr>
          <p:cNvPr id="3" name="Content Placeholder 2">
            <a:extLst>
              <a:ext uri="{FF2B5EF4-FFF2-40B4-BE49-F238E27FC236}">
                <a16:creationId xmlns:a16="http://schemas.microsoft.com/office/drawing/2014/main" id="{285F3B26-35FE-3945-B658-BE17EFCA430E}"/>
              </a:ext>
            </a:extLst>
          </p:cNvPr>
          <p:cNvSpPr>
            <a:spLocks noGrp="1"/>
          </p:cNvSpPr>
          <p:nvPr>
            <p:ph idx="1"/>
          </p:nvPr>
        </p:nvSpPr>
        <p:spPr/>
        <p:txBody>
          <a:bodyPr>
            <a:normAutofit fontScale="92500" lnSpcReduction="10000"/>
          </a:bodyPr>
          <a:lstStyle/>
          <a:p>
            <a:endParaRPr lang="en-GB" dirty="0"/>
          </a:p>
          <a:p>
            <a:r>
              <a:rPr lang="en-GB" dirty="0"/>
              <a:t>Practice research submissions were significantly improved in terms of detailing the research dimensions of the submitted outputs. (p. 24)</a:t>
            </a:r>
          </a:p>
          <a:p>
            <a:pPr marL="0" indent="0">
              <a:buNone/>
            </a:pPr>
            <a:endParaRPr lang="en-GB" b="1" dirty="0"/>
          </a:p>
          <a:p>
            <a:r>
              <a:rPr lang="en-GB" dirty="0"/>
              <a:t>outputs were supported by a precise [supporting] statement that articulated the research context, methods and methodology, insights and dissemination. Outputs were often further supported by additional contextual information. (p. 24)</a:t>
            </a:r>
          </a:p>
          <a:p>
            <a:endParaRPr lang="en-GB" dirty="0"/>
          </a:p>
          <a:p>
            <a:r>
              <a:rPr lang="en-US" dirty="0"/>
              <a:t>strongest practice research outputs were </a:t>
            </a:r>
            <a:r>
              <a:rPr lang="en-US" dirty="0" err="1"/>
              <a:t>characterised</a:t>
            </a:r>
            <a:r>
              <a:rPr lang="en-US" dirty="0"/>
              <a:t> by precision, depth and brevity in presenting the research dimensions of the work </a:t>
            </a:r>
            <a:r>
              <a:rPr lang="en-GB" dirty="0"/>
              <a:t>(p. 24)</a:t>
            </a:r>
            <a:endParaRPr lang="en-US" dirty="0"/>
          </a:p>
          <a:p>
            <a:endParaRPr lang="en-US" dirty="0"/>
          </a:p>
        </p:txBody>
      </p:sp>
    </p:spTree>
    <p:extLst>
      <p:ext uri="{BB962C8B-B14F-4D97-AF65-F5344CB8AC3E}">
        <p14:creationId xmlns:p14="http://schemas.microsoft.com/office/powerpoint/2010/main" val="399970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4694-A653-FD09-493A-42CFBA0C5CC3}"/>
              </a:ext>
            </a:extLst>
          </p:cNvPr>
          <p:cNvSpPr>
            <a:spLocks noGrp="1"/>
          </p:cNvSpPr>
          <p:nvPr>
            <p:ph type="title"/>
          </p:nvPr>
        </p:nvSpPr>
        <p:spPr>
          <a:gradFill>
            <a:gsLst>
              <a:gs pos="0">
                <a:srgbClr val="00FA00">
                  <a:lumMod val="51000"/>
                  <a:lumOff val="49000"/>
                  <a:alpha val="75494"/>
                </a:srgbClr>
              </a:gs>
              <a:gs pos="66000">
                <a:srgbClr val="C2E96A"/>
              </a:gs>
              <a:gs pos="99000">
                <a:schemeClr val="bg1"/>
              </a:gs>
            </a:gsLst>
            <a:lin ang="5400000" scaled="1"/>
          </a:gradFill>
        </p:spPr>
        <p:txBody>
          <a:bodyPr/>
          <a:lstStyle/>
          <a:p>
            <a:r>
              <a:rPr lang="en-GB" dirty="0"/>
              <a:t>REF2021 panel feedback to the sector</a:t>
            </a:r>
            <a:endParaRPr lang="en-US" dirty="0"/>
          </a:p>
        </p:txBody>
      </p:sp>
      <p:sp>
        <p:nvSpPr>
          <p:cNvPr id="3" name="Content Placeholder 2">
            <a:extLst>
              <a:ext uri="{FF2B5EF4-FFF2-40B4-BE49-F238E27FC236}">
                <a16:creationId xmlns:a16="http://schemas.microsoft.com/office/drawing/2014/main" id="{285F3B26-35FE-3945-B658-BE17EFCA430E}"/>
              </a:ext>
            </a:extLst>
          </p:cNvPr>
          <p:cNvSpPr>
            <a:spLocks noGrp="1"/>
          </p:cNvSpPr>
          <p:nvPr>
            <p:ph idx="1"/>
          </p:nvPr>
        </p:nvSpPr>
        <p:spPr/>
        <p:txBody>
          <a:bodyPr>
            <a:normAutofit/>
          </a:bodyPr>
          <a:lstStyle/>
          <a:p>
            <a:endParaRPr lang="en-GB" dirty="0"/>
          </a:p>
          <a:p>
            <a:r>
              <a:rPr lang="en-GB" dirty="0"/>
              <a:t>Weaker submissions did not always sufficiently identify or articulate a research dimension in the materials submitted, with limitations in critical depth, rigorous process or research contextualisation. (p. 24)</a:t>
            </a:r>
          </a:p>
          <a:p>
            <a:endParaRPr lang="en-GB" dirty="0"/>
          </a:p>
          <a:p>
            <a:r>
              <a:rPr lang="en-GB" dirty="0"/>
              <a:t>In weaker submissions, it was unclear what the output comprised of and what elements were to be assessed […] or conflated research and professional practice. (p. 166)</a:t>
            </a:r>
          </a:p>
        </p:txBody>
      </p:sp>
    </p:spTree>
    <p:extLst>
      <p:ext uri="{BB962C8B-B14F-4D97-AF65-F5344CB8AC3E}">
        <p14:creationId xmlns:p14="http://schemas.microsoft.com/office/powerpoint/2010/main" val="2791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E9DE7-DC75-46B6-09EC-2464AAC7F44B}"/>
              </a:ext>
            </a:extLst>
          </p:cNvPr>
          <p:cNvSpPr>
            <a:spLocks noGrp="1"/>
          </p:cNvSpPr>
          <p:nvPr>
            <p:ph type="title"/>
          </p:nvPr>
        </p:nvSpPr>
        <p:spPr/>
        <p:txBody>
          <a:bodyPr/>
          <a:lstStyle/>
          <a:p>
            <a:r>
              <a:rPr lang="en-US" dirty="0"/>
              <a:t>Repository (SPARKLE)</a:t>
            </a:r>
            <a:br>
              <a:rPr lang="en-US" dirty="0"/>
            </a:br>
            <a:endParaRPr lang="en-US" dirty="0"/>
          </a:p>
        </p:txBody>
      </p:sp>
      <p:sp>
        <p:nvSpPr>
          <p:cNvPr id="5" name="Content Placeholder 4">
            <a:extLst>
              <a:ext uri="{FF2B5EF4-FFF2-40B4-BE49-F238E27FC236}">
                <a16:creationId xmlns:a16="http://schemas.microsoft.com/office/drawing/2014/main" id="{21CD86F5-37E6-9EDE-26E7-8B7D417CC22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5023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83AA31-0561-B3E7-9D47-C97C6A8B3286}"/>
              </a:ext>
            </a:extLst>
          </p:cNvPr>
          <p:cNvSpPr txBox="1"/>
          <p:nvPr/>
        </p:nvSpPr>
        <p:spPr>
          <a:xfrm>
            <a:off x="620944" y="1327646"/>
            <a:ext cx="10938699" cy="3046988"/>
          </a:xfrm>
          <a:prstGeom prst="rect">
            <a:avLst/>
          </a:prstGeom>
          <a:gradFill flip="none" rotWithShape="1">
            <a:gsLst>
              <a:gs pos="0">
                <a:schemeClr val="bg1"/>
              </a:gs>
              <a:gs pos="100000">
                <a:srgbClr val="FFC000"/>
              </a:gs>
            </a:gsLst>
            <a:lin ang="5400000" scaled="1"/>
            <a:tileRect/>
          </a:gradFill>
        </p:spPr>
        <p:txBody>
          <a:bodyPr wrap="none" rtlCol="0">
            <a:spAutoFit/>
          </a:bodyPr>
          <a:lstStyle/>
          <a:p>
            <a:pPr algn="ctr"/>
            <a:r>
              <a:rPr lang="en-GB" sz="4800" b="1" dirty="0">
                <a:latin typeface="Optima" panose="02000503060000020004" pitchFamily="2" charset="0"/>
              </a:rPr>
              <a:t>Sustaining Practice Assets for Research, </a:t>
            </a:r>
          </a:p>
          <a:p>
            <a:pPr algn="ctr"/>
            <a:r>
              <a:rPr lang="en-GB" sz="4800" b="1" dirty="0">
                <a:latin typeface="Optima" panose="02000503060000020004" pitchFamily="2" charset="0"/>
              </a:rPr>
              <a:t>Knowledge, Learning and Engagement</a:t>
            </a:r>
          </a:p>
          <a:p>
            <a:pPr algn="ctr"/>
            <a:endParaRPr lang="en-GB" sz="4800" b="1" dirty="0">
              <a:latin typeface="Optima" panose="02000503060000020004" pitchFamily="2" charset="0"/>
            </a:endParaRPr>
          </a:p>
          <a:p>
            <a:pPr algn="ctr"/>
            <a:r>
              <a:rPr lang="en-GB" sz="4800" b="1" dirty="0">
                <a:latin typeface="Optima" panose="02000503060000020004" pitchFamily="2" charset="0"/>
              </a:rPr>
              <a:t>(</a:t>
            </a:r>
            <a:r>
              <a:rPr lang="en-GB" sz="4800" dirty="0">
                <a:latin typeface="Optima" panose="02000503060000020004" pitchFamily="2" charset="0"/>
              </a:rPr>
              <a:t>SPARKLE</a:t>
            </a:r>
            <a:r>
              <a:rPr lang="en-GB" sz="4800" b="1" dirty="0">
                <a:latin typeface="Optima" panose="02000503060000020004" pitchFamily="2" charset="0"/>
              </a:rPr>
              <a:t>)</a:t>
            </a:r>
            <a:endParaRPr lang="en-US" sz="4800" b="1" dirty="0">
              <a:latin typeface="Optima" panose="02000503060000020004" pitchFamily="2" charset="0"/>
            </a:endParaRPr>
          </a:p>
        </p:txBody>
      </p:sp>
      <p:sp>
        <p:nvSpPr>
          <p:cNvPr id="3" name="TextBox 2">
            <a:extLst>
              <a:ext uri="{FF2B5EF4-FFF2-40B4-BE49-F238E27FC236}">
                <a16:creationId xmlns:a16="http://schemas.microsoft.com/office/drawing/2014/main" id="{5B8A6C58-7DAF-7C4C-6D7A-0F855156C91B}"/>
              </a:ext>
            </a:extLst>
          </p:cNvPr>
          <p:cNvSpPr txBox="1"/>
          <p:nvPr/>
        </p:nvSpPr>
        <p:spPr>
          <a:xfrm>
            <a:off x="1639909" y="5025857"/>
            <a:ext cx="8900770" cy="1015663"/>
          </a:xfrm>
          <a:prstGeom prst="rect">
            <a:avLst/>
          </a:prstGeom>
          <a:noFill/>
        </p:spPr>
        <p:txBody>
          <a:bodyPr wrap="none" rtlCol="0">
            <a:spAutoFit/>
          </a:bodyPr>
          <a:lstStyle/>
          <a:p>
            <a:r>
              <a:rPr lang="en-GB" sz="2000" dirty="0"/>
              <a:t>Principal Investigator – </a:t>
            </a:r>
            <a:r>
              <a:rPr lang="en-GB" sz="2000" dirty="0">
                <a:hlinkClick r:id="rId2"/>
              </a:rPr>
              <a:t>Tom Jackson</a:t>
            </a:r>
            <a:endParaRPr lang="en-GB" sz="2000" dirty="0"/>
          </a:p>
          <a:p>
            <a:r>
              <a:rPr lang="en-GB" sz="2000" dirty="0"/>
              <a:t>Co-Investigators: </a:t>
            </a:r>
            <a:r>
              <a:rPr lang="en-GB" sz="2000" dirty="0">
                <a:hlinkClick r:id="rId3"/>
              </a:rPr>
              <a:t>Claire Knowles</a:t>
            </a:r>
            <a:r>
              <a:rPr lang="en-GB" sz="2000" dirty="0"/>
              <a:t>, </a:t>
            </a:r>
            <a:r>
              <a:rPr lang="en-GB" sz="2000" dirty="0">
                <a:hlinkClick r:id="rId4"/>
              </a:rPr>
              <a:t>Scott McLaughlin</a:t>
            </a:r>
            <a:r>
              <a:rPr lang="en-GB" sz="2000" dirty="0"/>
              <a:t>, </a:t>
            </a:r>
            <a:r>
              <a:rPr lang="en-GB" sz="2000" dirty="0">
                <a:hlinkClick r:id="rId5"/>
              </a:rPr>
              <a:t>Rachael Kotarski (British Library)</a:t>
            </a:r>
            <a:endParaRPr lang="en-GB" sz="2000" dirty="0"/>
          </a:p>
          <a:p>
            <a:r>
              <a:rPr lang="en-GB" sz="2000" dirty="0"/>
              <a:t>Post-Doctoral Research Associates (PDRA): </a:t>
            </a:r>
            <a:r>
              <a:rPr lang="en-GB" sz="2000" dirty="0">
                <a:hlinkClick r:id="rId6"/>
              </a:rPr>
              <a:t>Alex De Little</a:t>
            </a:r>
            <a:r>
              <a:rPr lang="en-GB" sz="2000" dirty="0"/>
              <a:t>, </a:t>
            </a:r>
            <a:r>
              <a:rPr lang="en-GB" sz="2000" dirty="0">
                <a:hlinkClick r:id="rId7"/>
              </a:rPr>
              <a:t>Matthew Warren</a:t>
            </a:r>
            <a:endParaRPr lang="en-GB" sz="2000" dirty="0"/>
          </a:p>
        </p:txBody>
      </p:sp>
    </p:spTree>
    <p:extLst>
      <p:ext uri="{BB962C8B-B14F-4D97-AF65-F5344CB8AC3E}">
        <p14:creationId xmlns:p14="http://schemas.microsoft.com/office/powerpoint/2010/main" val="2593993105"/>
      </p:ext>
    </p:extLst>
  </p:cSld>
  <p:clrMapOvr>
    <a:masterClrMapping/>
  </p:clrMapOvr>
  <mc:AlternateContent xmlns:mc="http://schemas.openxmlformats.org/markup-compatibility/2006" xmlns:p14="http://schemas.microsoft.com/office/powerpoint/2010/main">
    <mc:Choice Requires="p14">
      <p:transition spd="slow" p14:dur="175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89EED3-44B2-61E3-DE03-D769F621FEFA}"/>
              </a:ext>
            </a:extLst>
          </p:cNvPr>
          <p:cNvSpPr txBox="1"/>
          <p:nvPr/>
        </p:nvSpPr>
        <p:spPr>
          <a:xfrm>
            <a:off x="621145" y="2031641"/>
            <a:ext cx="5795817" cy="707886"/>
          </a:xfrm>
          <a:prstGeom prst="rect">
            <a:avLst/>
          </a:prstGeom>
          <a:solidFill>
            <a:srgbClr val="00B050">
              <a:alpha val="23162"/>
            </a:srgbClr>
          </a:solidFill>
        </p:spPr>
        <p:txBody>
          <a:bodyPr wrap="none" rtlCol="0">
            <a:spAutoFit/>
          </a:bodyPr>
          <a:lstStyle/>
          <a:p>
            <a:r>
              <a:rPr lang="en-US" sz="4000" dirty="0"/>
              <a:t>Semi-structured interviews</a:t>
            </a:r>
          </a:p>
        </p:txBody>
      </p:sp>
      <p:sp>
        <p:nvSpPr>
          <p:cNvPr id="4" name="TextBox 3">
            <a:extLst>
              <a:ext uri="{FF2B5EF4-FFF2-40B4-BE49-F238E27FC236}">
                <a16:creationId xmlns:a16="http://schemas.microsoft.com/office/drawing/2014/main" id="{6D51A4B1-2E58-C37D-079B-4AD034AFEE0E}"/>
              </a:ext>
            </a:extLst>
          </p:cNvPr>
          <p:cNvSpPr txBox="1"/>
          <p:nvPr/>
        </p:nvSpPr>
        <p:spPr>
          <a:xfrm>
            <a:off x="3706241" y="5639866"/>
            <a:ext cx="4779514" cy="707886"/>
          </a:xfrm>
          <a:prstGeom prst="rect">
            <a:avLst/>
          </a:prstGeom>
          <a:solidFill>
            <a:schemeClr val="accent5">
              <a:lumMod val="40000"/>
              <a:lumOff val="60000"/>
              <a:alpha val="36826"/>
            </a:schemeClr>
          </a:solidFill>
        </p:spPr>
        <p:txBody>
          <a:bodyPr wrap="none" rtlCol="0">
            <a:spAutoFit/>
          </a:bodyPr>
          <a:lstStyle/>
          <a:p>
            <a:r>
              <a:rPr lang="en-US" sz="4000" dirty="0"/>
              <a:t>Technical consultation</a:t>
            </a:r>
          </a:p>
        </p:txBody>
      </p:sp>
      <p:sp>
        <p:nvSpPr>
          <p:cNvPr id="6" name="Down Arrow 5">
            <a:extLst>
              <a:ext uri="{FF2B5EF4-FFF2-40B4-BE49-F238E27FC236}">
                <a16:creationId xmlns:a16="http://schemas.microsoft.com/office/drawing/2014/main" id="{BC077B01-9B4D-15F8-D173-B3687FF37101}"/>
              </a:ext>
            </a:extLst>
          </p:cNvPr>
          <p:cNvSpPr/>
          <p:nvPr/>
        </p:nvSpPr>
        <p:spPr>
          <a:xfrm>
            <a:off x="3965937" y="2951019"/>
            <a:ext cx="4260122" cy="2457227"/>
          </a:xfrm>
          <a:prstGeom prst="downArrow">
            <a:avLst>
              <a:gd name="adj1" fmla="val 50000"/>
              <a:gd name="adj2" fmla="val 30266"/>
            </a:avLst>
          </a:prstGeom>
          <a:gradFill flip="none" rotWithShape="1">
            <a:gsLst>
              <a:gs pos="0">
                <a:schemeClr val="bg1"/>
              </a:gs>
              <a:gs pos="100000">
                <a:srgbClr val="FFC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a:p>
            <a:pPr algn="ctr"/>
            <a:r>
              <a:rPr lang="en-US" sz="3600" dirty="0">
                <a:solidFill>
                  <a:schemeClr val="tx1"/>
                </a:solidFill>
              </a:rPr>
              <a:t>Needs</a:t>
            </a:r>
          </a:p>
          <a:p>
            <a:pPr algn="ctr"/>
            <a:r>
              <a:rPr lang="en-US" sz="3600" dirty="0">
                <a:solidFill>
                  <a:schemeClr val="tx1"/>
                </a:solidFill>
              </a:rPr>
              <a:t>↓</a:t>
            </a:r>
          </a:p>
          <a:p>
            <a:pPr algn="ctr"/>
            <a:r>
              <a:rPr lang="en-US" sz="3600" dirty="0">
                <a:solidFill>
                  <a:schemeClr val="tx1"/>
                </a:solidFill>
              </a:rPr>
              <a:t>Solutions</a:t>
            </a:r>
          </a:p>
          <a:p>
            <a:pPr algn="ctr"/>
            <a:endParaRPr lang="en-US" sz="3600" dirty="0">
              <a:solidFill>
                <a:schemeClr val="tx1"/>
              </a:solidFill>
            </a:endParaRPr>
          </a:p>
        </p:txBody>
      </p:sp>
      <p:sp>
        <p:nvSpPr>
          <p:cNvPr id="5" name="Title 1">
            <a:extLst>
              <a:ext uri="{FF2B5EF4-FFF2-40B4-BE49-F238E27FC236}">
                <a16:creationId xmlns:a16="http://schemas.microsoft.com/office/drawing/2014/main" id="{14A56EBC-7B8A-62AB-E435-1E936E7F741A}"/>
              </a:ext>
            </a:extLst>
          </p:cNvPr>
          <p:cNvSpPr txBox="1">
            <a:spLocks/>
          </p:cNvSpPr>
          <p:nvPr/>
        </p:nvSpPr>
        <p:spPr>
          <a:xfrm>
            <a:off x="228600" y="26814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Optima" panose="02000503060000020004" pitchFamily="2" charset="0"/>
              </a:rPr>
              <a:t>Methodology</a:t>
            </a:r>
          </a:p>
        </p:txBody>
      </p:sp>
      <p:sp>
        <p:nvSpPr>
          <p:cNvPr id="7" name="TextBox 6">
            <a:extLst>
              <a:ext uri="{FF2B5EF4-FFF2-40B4-BE49-F238E27FC236}">
                <a16:creationId xmlns:a16="http://schemas.microsoft.com/office/drawing/2014/main" id="{FAE4ED3A-BF39-01B6-E3F1-355C8EE919BB}"/>
              </a:ext>
            </a:extLst>
          </p:cNvPr>
          <p:cNvSpPr txBox="1"/>
          <p:nvPr/>
        </p:nvSpPr>
        <p:spPr>
          <a:xfrm>
            <a:off x="6836070" y="2006536"/>
            <a:ext cx="4074385" cy="707886"/>
          </a:xfrm>
          <a:prstGeom prst="rect">
            <a:avLst/>
          </a:prstGeom>
          <a:solidFill>
            <a:srgbClr val="00B050">
              <a:alpha val="23162"/>
            </a:srgbClr>
          </a:solidFill>
        </p:spPr>
        <p:txBody>
          <a:bodyPr wrap="none" rtlCol="0">
            <a:spAutoFit/>
          </a:bodyPr>
          <a:lstStyle/>
          <a:p>
            <a:r>
              <a:rPr lang="en-US" sz="4000" dirty="0"/>
              <a:t>User-story analysis</a:t>
            </a:r>
          </a:p>
        </p:txBody>
      </p:sp>
    </p:spTree>
    <p:extLst>
      <p:ext uri="{BB962C8B-B14F-4D97-AF65-F5344CB8AC3E}">
        <p14:creationId xmlns:p14="http://schemas.microsoft.com/office/powerpoint/2010/main" val="2555978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8B380F1F-DD43-2468-2662-B87294DAD9B6}"/>
              </a:ext>
            </a:extLst>
          </p:cNvPr>
          <p:cNvPicPr>
            <a:picLocks noChangeAspect="1"/>
          </p:cNvPicPr>
          <p:nvPr/>
        </p:nvPicPr>
        <p:blipFill>
          <a:blip r:embed="rId2"/>
          <a:stretch>
            <a:fillRect/>
          </a:stretch>
        </p:blipFill>
        <p:spPr>
          <a:xfrm>
            <a:off x="2504511" y="2216727"/>
            <a:ext cx="6795038" cy="3546764"/>
          </a:xfrm>
          <a:prstGeom prst="rect">
            <a:avLst/>
          </a:prstGeom>
        </p:spPr>
      </p:pic>
      <p:sp>
        <p:nvSpPr>
          <p:cNvPr id="10" name="TextBox 9">
            <a:extLst>
              <a:ext uri="{FF2B5EF4-FFF2-40B4-BE49-F238E27FC236}">
                <a16:creationId xmlns:a16="http://schemas.microsoft.com/office/drawing/2014/main" id="{AA1ADFFF-1276-974C-B6F0-9818FCA44BF8}"/>
              </a:ext>
            </a:extLst>
          </p:cNvPr>
          <p:cNvSpPr txBox="1"/>
          <p:nvPr/>
        </p:nvSpPr>
        <p:spPr>
          <a:xfrm>
            <a:off x="-24048" y="2174990"/>
            <a:ext cx="1788310" cy="1200329"/>
          </a:xfrm>
          <a:prstGeom prst="rect">
            <a:avLst/>
          </a:prstGeom>
          <a:gradFill flip="none" rotWithShape="1">
            <a:gsLst>
              <a:gs pos="0">
                <a:schemeClr val="bg1"/>
              </a:gs>
              <a:gs pos="97000">
                <a:srgbClr val="FFC000">
                  <a:alpha val="32661"/>
                </a:srgbClr>
              </a:gs>
            </a:gsLst>
            <a:lin ang="10800000" scaled="1"/>
            <a:tileRect/>
          </a:gradFill>
        </p:spPr>
        <p:txBody>
          <a:bodyPr wrap="none" rtlCol="0">
            <a:spAutoFit/>
          </a:bodyPr>
          <a:lstStyle/>
          <a:p>
            <a:r>
              <a:rPr lang="en-US" sz="2400" dirty="0"/>
              <a:t>15 practice </a:t>
            </a:r>
          </a:p>
          <a:p>
            <a:r>
              <a:rPr lang="en-US" sz="2400" dirty="0"/>
              <a:t>researchers*</a:t>
            </a:r>
          </a:p>
          <a:p>
            <a:r>
              <a:rPr lang="en-US" sz="2400" dirty="0"/>
              <a:t>across…</a:t>
            </a:r>
          </a:p>
        </p:txBody>
      </p:sp>
      <p:sp>
        <p:nvSpPr>
          <p:cNvPr id="11" name="TextBox 10">
            <a:extLst>
              <a:ext uri="{FF2B5EF4-FFF2-40B4-BE49-F238E27FC236}">
                <a16:creationId xmlns:a16="http://schemas.microsoft.com/office/drawing/2014/main" id="{012DBA57-30C6-7FE7-E9E8-000E0FE916E3}"/>
              </a:ext>
            </a:extLst>
          </p:cNvPr>
          <p:cNvSpPr txBox="1"/>
          <p:nvPr/>
        </p:nvSpPr>
        <p:spPr>
          <a:xfrm rot="1663341">
            <a:off x="2243878" y="2048983"/>
            <a:ext cx="923651" cy="369332"/>
          </a:xfrm>
          <a:prstGeom prst="rect">
            <a:avLst/>
          </a:prstGeom>
          <a:noFill/>
        </p:spPr>
        <p:txBody>
          <a:bodyPr wrap="none" rtlCol="0">
            <a:spAutoFit/>
          </a:bodyPr>
          <a:lstStyle/>
          <a:p>
            <a:r>
              <a:rPr lang="en-US" dirty="0">
                <a:solidFill>
                  <a:schemeClr val="tx1">
                    <a:alpha val="31788"/>
                  </a:schemeClr>
                </a:solidFill>
              </a:rPr>
              <a:t>Fine Art</a:t>
            </a:r>
          </a:p>
        </p:txBody>
      </p:sp>
      <p:sp>
        <p:nvSpPr>
          <p:cNvPr id="12" name="TextBox 11">
            <a:extLst>
              <a:ext uri="{FF2B5EF4-FFF2-40B4-BE49-F238E27FC236}">
                <a16:creationId xmlns:a16="http://schemas.microsoft.com/office/drawing/2014/main" id="{33C6DA0C-6FFA-2C70-1C78-83D55DEBD7B9}"/>
              </a:ext>
            </a:extLst>
          </p:cNvPr>
          <p:cNvSpPr txBox="1"/>
          <p:nvPr/>
        </p:nvSpPr>
        <p:spPr>
          <a:xfrm rot="20241674">
            <a:off x="2471011" y="5242736"/>
            <a:ext cx="744114" cy="369332"/>
          </a:xfrm>
          <a:prstGeom prst="rect">
            <a:avLst/>
          </a:prstGeom>
          <a:noFill/>
        </p:spPr>
        <p:txBody>
          <a:bodyPr wrap="none" rtlCol="0">
            <a:spAutoFit/>
          </a:bodyPr>
          <a:lstStyle/>
          <a:p>
            <a:r>
              <a:rPr lang="en-US" dirty="0">
                <a:solidFill>
                  <a:schemeClr val="tx1">
                    <a:alpha val="31788"/>
                  </a:schemeClr>
                </a:solidFill>
              </a:rPr>
              <a:t>Music</a:t>
            </a:r>
          </a:p>
        </p:txBody>
      </p:sp>
      <p:sp>
        <p:nvSpPr>
          <p:cNvPr id="13" name="TextBox 12">
            <a:extLst>
              <a:ext uri="{FF2B5EF4-FFF2-40B4-BE49-F238E27FC236}">
                <a16:creationId xmlns:a16="http://schemas.microsoft.com/office/drawing/2014/main" id="{E8EDFB04-A267-2EEB-1B3A-D8D37E9E2DF9}"/>
              </a:ext>
            </a:extLst>
          </p:cNvPr>
          <p:cNvSpPr txBox="1"/>
          <p:nvPr/>
        </p:nvSpPr>
        <p:spPr>
          <a:xfrm>
            <a:off x="412918" y="6265784"/>
            <a:ext cx="2195794" cy="584775"/>
          </a:xfrm>
          <a:prstGeom prst="rect">
            <a:avLst/>
          </a:prstGeom>
          <a:noFill/>
        </p:spPr>
        <p:txBody>
          <a:bodyPr wrap="none" rtlCol="0">
            <a:spAutoFit/>
          </a:bodyPr>
          <a:lstStyle/>
          <a:p>
            <a:r>
              <a:rPr lang="en-US" sz="1400" dirty="0"/>
              <a:t>* incl. PGRs and freelancers</a:t>
            </a:r>
          </a:p>
          <a:p>
            <a:endParaRPr lang="en-US" dirty="0"/>
          </a:p>
        </p:txBody>
      </p:sp>
      <p:sp>
        <p:nvSpPr>
          <p:cNvPr id="14" name="TextBox 13">
            <a:extLst>
              <a:ext uri="{FF2B5EF4-FFF2-40B4-BE49-F238E27FC236}">
                <a16:creationId xmlns:a16="http://schemas.microsoft.com/office/drawing/2014/main" id="{EC8E1EB0-992C-8518-03AC-433F5570B08A}"/>
              </a:ext>
            </a:extLst>
          </p:cNvPr>
          <p:cNvSpPr txBox="1"/>
          <p:nvPr/>
        </p:nvSpPr>
        <p:spPr>
          <a:xfrm rot="21323772">
            <a:off x="1561237" y="4131022"/>
            <a:ext cx="1345946" cy="369332"/>
          </a:xfrm>
          <a:prstGeom prst="rect">
            <a:avLst/>
          </a:prstGeom>
          <a:noFill/>
        </p:spPr>
        <p:txBody>
          <a:bodyPr wrap="none" rtlCol="0">
            <a:spAutoFit/>
          </a:bodyPr>
          <a:lstStyle/>
          <a:p>
            <a:r>
              <a:rPr lang="en-US" dirty="0">
                <a:solidFill>
                  <a:schemeClr val="tx1">
                    <a:alpha val="31788"/>
                  </a:schemeClr>
                </a:solidFill>
              </a:rPr>
              <a:t>Architecture</a:t>
            </a:r>
          </a:p>
        </p:txBody>
      </p:sp>
      <p:sp>
        <p:nvSpPr>
          <p:cNvPr id="15" name="TextBox 14">
            <a:extLst>
              <a:ext uri="{FF2B5EF4-FFF2-40B4-BE49-F238E27FC236}">
                <a16:creationId xmlns:a16="http://schemas.microsoft.com/office/drawing/2014/main" id="{B1F98989-AA4E-0FF1-7CBD-7DF5D3F34921}"/>
              </a:ext>
            </a:extLst>
          </p:cNvPr>
          <p:cNvSpPr txBox="1"/>
          <p:nvPr/>
        </p:nvSpPr>
        <p:spPr>
          <a:xfrm rot="677932">
            <a:off x="1768786" y="2967098"/>
            <a:ext cx="912109" cy="369332"/>
          </a:xfrm>
          <a:prstGeom prst="rect">
            <a:avLst/>
          </a:prstGeom>
          <a:noFill/>
        </p:spPr>
        <p:txBody>
          <a:bodyPr wrap="none" rtlCol="0">
            <a:spAutoFit/>
          </a:bodyPr>
          <a:lstStyle/>
          <a:p>
            <a:r>
              <a:rPr lang="en-US" dirty="0">
                <a:solidFill>
                  <a:schemeClr val="tx1">
                    <a:alpha val="31788"/>
                  </a:schemeClr>
                </a:solidFill>
              </a:rPr>
              <a:t>Theatre</a:t>
            </a:r>
          </a:p>
        </p:txBody>
      </p:sp>
      <p:sp>
        <p:nvSpPr>
          <p:cNvPr id="16" name="TextBox 15">
            <a:extLst>
              <a:ext uri="{FF2B5EF4-FFF2-40B4-BE49-F238E27FC236}">
                <a16:creationId xmlns:a16="http://schemas.microsoft.com/office/drawing/2014/main" id="{EE8A808F-155C-BC35-DF52-5E5643DF5FC8}"/>
              </a:ext>
            </a:extLst>
          </p:cNvPr>
          <p:cNvSpPr txBox="1"/>
          <p:nvPr/>
        </p:nvSpPr>
        <p:spPr>
          <a:xfrm rot="166500">
            <a:off x="1763780" y="3667715"/>
            <a:ext cx="782587" cy="369332"/>
          </a:xfrm>
          <a:prstGeom prst="rect">
            <a:avLst/>
          </a:prstGeom>
          <a:noFill/>
        </p:spPr>
        <p:txBody>
          <a:bodyPr wrap="none" rtlCol="0">
            <a:spAutoFit/>
          </a:bodyPr>
          <a:lstStyle/>
          <a:p>
            <a:r>
              <a:rPr lang="en-US" dirty="0">
                <a:solidFill>
                  <a:schemeClr val="tx1">
                    <a:alpha val="31788"/>
                  </a:schemeClr>
                </a:solidFill>
              </a:rPr>
              <a:t>Media</a:t>
            </a:r>
          </a:p>
        </p:txBody>
      </p:sp>
      <p:sp>
        <p:nvSpPr>
          <p:cNvPr id="19" name="TextBox 18">
            <a:extLst>
              <a:ext uri="{FF2B5EF4-FFF2-40B4-BE49-F238E27FC236}">
                <a16:creationId xmlns:a16="http://schemas.microsoft.com/office/drawing/2014/main" id="{941C7355-CF76-E384-AAA3-87717250491E}"/>
              </a:ext>
            </a:extLst>
          </p:cNvPr>
          <p:cNvSpPr txBox="1"/>
          <p:nvPr/>
        </p:nvSpPr>
        <p:spPr>
          <a:xfrm rot="20801943">
            <a:off x="958943" y="4872739"/>
            <a:ext cx="1903470" cy="369332"/>
          </a:xfrm>
          <a:prstGeom prst="rect">
            <a:avLst/>
          </a:prstGeom>
          <a:noFill/>
        </p:spPr>
        <p:txBody>
          <a:bodyPr wrap="none" rtlCol="0">
            <a:spAutoFit/>
          </a:bodyPr>
          <a:lstStyle/>
          <a:p>
            <a:r>
              <a:rPr lang="en-GB" dirty="0">
                <a:solidFill>
                  <a:schemeClr val="tx1">
                    <a:alpha val="31788"/>
                  </a:schemeClr>
                </a:solidFill>
              </a:rPr>
              <a:t>Digital Humanities</a:t>
            </a:r>
            <a:endParaRPr lang="en-US" dirty="0">
              <a:solidFill>
                <a:schemeClr val="tx1">
                  <a:alpha val="31788"/>
                </a:schemeClr>
              </a:solidFill>
            </a:endParaRPr>
          </a:p>
        </p:txBody>
      </p:sp>
      <p:sp>
        <p:nvSpPr>
          <p:cNvPr id="22" name="TextBox 21">
            <a:extLst>
              <a:ext uri="{FF2B5EF4-FFF2-40B4-BE49-F238E27FC236}">
                <a16:creationId xmlns:a16="http://schemas.microsoft.com/office/drawing/2014/main" id="{01612771-510C-626F-D07E-808B81C8436D}"/>
              </a:ext>
            </a:extLst>
          </p:cNvPr>
          <p:cNvSpPr txBox="1"/>
          <p:nvPr/>
        </p:nvSpPr>
        <p:spPr>
          <a:xfrm rot="20026476">
            <a:off x="9072188" y="1993968"/>
            <a:ext cx="1969001" cy="369332"/>
          </a:xfrm>
          <a:prstGeom prst="rect">
            <a:avLst/>
          </a:prstGeom>
          <a:noFill/>
        </p:spPr>
        <p:txBody>
          <a:bodyPr wrap="none" rtlCol="0">
            <a:spAutoFit/>
          </a:bodyPr>
          <a:lstStyle/>
          <a:p>
            <a:r>
              <a:rPr lang="en-GB" dirty="0">
                <a:solidFill>
                  <a:schemeClr val="tx1">
                    <a:alpha val="32000"/>
                  </a:schemeClr>
                </a:solidFill>
              </a:rPr>
              <a:t>REF Administration</a:t>
            </a:r>
            <a:endParaRPr lang="en-US" dirty="0">
              <a:solidFill>
                <a:schemeClr val="tx1">
                  <a:alpha val="32000"/>
                </a:schemeClr>
              </a:solidFill>
            </a:endParaRPr>
          </a:p>
        </p:txBody>
      </p:sp>
      <p:sp>
        <p:nvSpPr>
          <p:cNvPr id="23" name="TextBox 22">
            <a:extLst>
              <a:ext uri="{FF2B5EF4-FFF2-40B4-BE49-F238E27FC236}">
                <a16:creationId xmlns:a16="http://schemas.microsoft.com/office/drawing/2014/main" id="{05A1BFFE-4963-D429-3951-B2C5BEE92B9B}"/>
              </a:ext>
            </a:extLst>
          </p:cNvPr>
          <p:cNvSpPr txBox="1"/>
          <p:nvPr/>
        </p:nvSpPr>
        <p:spPr>
          <a:xfrm rot="546692">
            <a:off x="8821422" y="4438382"/>
            <a:ext cx="2579681" cy="369332"/>
          </a:xfrm>
          <a:prstGeom prst="rect">
            <a:avLst/>
          </a:prstGeom>
          <a:noFill/>
        </p:spPr>
        <p:txBody>
          <a:bodyPr wrap="none" rtlCol="0">
            <a:spAutoFit/>
          </a:bodyPr>
          <a:lstStyle/>
          <a:p>
            <a:r>
              <a:rPr lang="en-GB" dirty="0">
                <a:solidFill>
                  <a:schemeClr val="tx1">
                    <a:alpha val="32000"/>
                  </a:schemeClr>
                </a:solidFill>
              </a:rPr>
              <a:t>Research Data Repository</a:t>
            </a:r>
            <a:endParaRPr lang="en-US" dirty="0">
              <a:solidFill>
                <a:schemeClr val="tx1">
                  <a:alpha val="32000"/>
                </a:schemeClr>
              </a:solidFill>
            </a:endParaRPr>
          </a:p>
        </p:txBody>
      </p:sp>
      <p:sp>
        <p:nvSpPr>
          <p:cNvPr id="24" name="TextBox 23">
            <a:extLst>
              <a:ext uri="{FF2B5EF4-FFF2-40B4-BE49-F238E27FC236}">
                <a16:creationId xmlns:a16="http://schemas.microsoft.com/office/drawing/2014/main" id="{70A2776F-0799-4017-0583-631D9056F1F6}"/>
              </a:ext>
            </a:extLst>
          </p:cNvPr>
          <p:cNvSpPr txBox="1"/>
          <p:nvPr/>
        </p:nvSpPr>
        <p:spPr>
          <a:xfrm>
            <a:off x="9165991" y="3718534"/>
            <a:ext cx="1496564" cy="369332"/>
          </a:xfrm>
          <a:prstGeom prst="rect">
            <a:avLst/>
          </a:prstGeom>
          <a:noFill/>
        </p:spPr>
        <p:txBody>
          <a:bodyPr wrap="none" rtlCol="0">
            <a:spAutoFit/>
          </a:bodyPr>
          <a:lstStyle/>
          <a:p>
            <a:r>
              <a:rPr lang="en-GB" dirty="0">
                <a:solidFill>
                  <a:schemeClr val="tx1">
                    <a:alpha val="32000"/>
                  </a:schemeClr>
                </a:solidFill>
              </a:rPr>
              <a:t>Developers/IT</a:t>
            </a:r>
            <a:endParaRPr lang="en-US" dirty="0">
              <a:solidFill>
                <a:schemeClr val="tx1">
                  <a:alpha val="32000"/>
                </a:schemeClr>
              </a:solidFill>
            </a:endParaRPr>
          </a:p>
        </p:txBody>
      </p:sp>
      <p:sp>
        <p:nvSpPr>
          <p:cNvPr id="25" name="TextBox 24">
            <a:extLst>
              <a:ext uri="{FF2B5EF4-FFF2-40B4-BE49-F238E27FC236}">
                <a16:creationId xmlns:a16="http://schemas.microsoft.com/office/drawing/2014/main" id="{9AE79784-9CAB-BA6C-48C8-5E45D59326B4}"/>
              </a:ext>
            </a:extLst>
          </p:cNvPr>
          <p:cNvSpPr txBox="1"/>
          <p:nvPr/>
        </p:nvSpPr>
        <p:spPr>
          <a:xfrm rot="1154636">
            <a:off x="9202379" y="5173803"/>
            <a:ext cx="1454757" cy="369332"/>
          </a:xfrm>
          <a:prstGeom prst="rect">
            <a:avLst/>
          </a:prstGeom>
          <a:noFill/>
        </p:spPr>
        <p:txBody>
          <a:bodyPr wrap="none" rtlCol="0">
            <a:spAutoFit/>
          </a:bodyPr>
          <a:lstStyle/>
          <a:p>
            <a:r>
              <a:rPr lang="en-GB" dirty="0">
                <a:solidFill>
                  <a:schemeClr val="tx1">
                    <a:alpha val="32000"/>
                  </a:schemeClr>
                </a:solidFill>
              </a:rPr>
              <a:t>REF Panellists</a:t>
            </a:r>
            <a:endParaRPr lang="en-US" dirty="0">
              <a:solidFill>
                <a:schemeClr val="tx1">
                  <a:alpha val="32000"/>
                </a:schemeClr>
              </a:solidFill>
            </a:endParaRPr>
          </a:p>
        </p:txBody>
      </p:sp>
      <p:sp>
        <p:nvSpPr>
          <p:cNvPr id="26" name="TextBox 25">
            <a:extLst>
              <a:ext uri="{FF2B5EF4-FFF2-40B4-BE49-F238E27FC236}">
                <a16:creationId xmlns:a16="http://schemas.microsoft.com/office/drawing/2014/main" id="{38B130E8-3D01-100E-952F-C91CCCBE9328}"/>
              </a:ext>
            </a:extLst>
          </p:cNvPr>
          <p:cNvSpPr txBox="1"/>
          <p:nvPr/>
        </p:nvSpPr>
        <p:spPr>
          <a:xfrm rot="2100000">
            <a:off x="8432229" y="5807586"/>
            <a:ext cx="1098442" cy="369332"/>
          </a:xfrm>
          <a:prstGeom prst="rect">
            <a:avLst/>
          </a:prstGeom>
          <a:noFill/>
        </p:spPr>
        <p:txBody>
          <a:bodyPr wrap="none" rtlCol="0">
            <a:spAutoFit/>
          </a:bodyPr>
          <a:lstStyle/>
          <a:p>
            <a:r>
              <a:rPr lang="en-GB" dirty="0">
                <a:solidFill>
                  <a:schemeClr val="tx1">
                    <a:alpha val="32000"/>
                  </a:schemeClr>
                </a:solidFill>
              </a:rPr>
              <a:t>Librarians</a:t>
            </a:r>
            <a:endParaRPr lang="en-US" dirty="0">
              <a:solidFill>
                <a:schemeClr val="tx1">
                  <a:alpha val="32000"/>
                </a:schemeClr>
              </a:solidFill>
            </a:endParaRPr>
          </a:p>
        </p:txBody>
      </p:sp>
      <p:sp>
        <p:nvSpPr>
          <p:cNvPr id="27" name="TextBox 26">
            <a:extLst>
              <a:ext uri="{FF2B5EF4-FFF2-40B4-BE49-F238E27FC236}">
                <a16:creationId xmlns:a16="http://schemas.microsoft.com/office/drawing/2014/main" id="{ED9B1C5D-75E2-8558-20FA-C8B02B5AC033}"/>
              </a:ext>
            </a:extLst>
          </p:cNvPr>
          <p:cNvSpPr txBox="1"/>
          <p:nvPr/>
        </p:nvSpPr>
        <p:spPr>
          <a:xfrm rot="19257898">
            <a:off x="8012844" y="1532823"/>
            <a:ext cx="1820307" cy="369332"/>
          </a:xfrm>
          <a:prstGeom prst="rect">
            <a:avLst/>
          </a:prstGeom>
          <a:noFill/>
        </p:spPr>
        <p:txBody>
          <a:bodyPr wrap="none" rtlCol="0">
            <a:spAutoFit/>
          </a:bodyPr>
          <a:lstStyle/>
          <a:p>
            <a:r>
              <a:rPr lang="en-GB" dirty="0">
                <a:solidFill>
                  <a:schemeClr val="tx1">
                    <a:alpha val="32000"/>
                  </a:schemeClr>
                </a:solidFill>
              </a:rPr>
              <a:t>Research support</a:t>
            </a:r>
            <a:endParaRPr lang="en-US" dirty="0">
              <a:solidFill>
                <a:schemeClr val="tx1">
                  <a:alpha val="32000"/>
                </a:schemeClr>
              </a:solidFill>
            </a:endParaRPr>
          </a:p>
        </p:txBody>
      </p:sp>
      <p:sp>
        <p:nvSpPr>
          <p:cNvPr id="29" name="TextBox 28">
            <a:extLst>
              <a:ext uri="{FF2B5EF4-FFF2-40B4-BE49-F238E27FC236}">
                <a16:creationId xmlns:a16="http://schemas.microsoft.com/office/drawing/2014/main" id="{364700AE-02B7-3161-C2E9-47FAFE07C3B6}"/>
              </a:ext>
            </a:extLst>
          </p:cNvPr>
          <p:cNvSpPr txBox="1"/>
          <p:nvPr/>
        </p:nvSpPr>
        <p:spPr>
          <a:xfrm>
            <a:off x="10869443" y="2166260"/>
            <a:ext cx="1316193" cy="2308324"/>
          </a:xfrm>
          <a:prstGeom prst="rect">
            <a:avLst/>
          </a:prstGeom>
          <a:gradFill flip="none" rotWithShape="1">
            <a:gsLst>
              <a:gs pos="0">
                <a:schemeClr val="bg1"/>
              </a:gs>
              <a:gs pos="97000">
                <a:srgbClr val="FFC000">
                  <a:alpha val="32661"/>
                </a:srgbClr>
              </a:gs>
            </a:gsLst>
            <a:lin ang="0" scaled="1"/>
            <a:tileRect/>
          </a:gradFill>
        </p:spPr>
        <p:txBody>
          <a:bodyPr wrap="none" rtlCol="0">
            <a:spAutoFit/>
          </a:bodyPr>
          <a:lstStyle/>
          <a:p>
            <a:pPr algn="r"/>
            <a:r>
              <a:rPr lang="en-US" sz="2400" dirty="0"/>
              <a:t>15 from:</a:t>
            </a:r>
          </a:p>
          <a:p>
            <a:pPr algn="r"/>
            <a:r>
              <a:rPr lang="en-US" sz="2400" dirty="0"/>
              <a:t>Data</a:t>
            </a:r>
          </a:p>
          <a:p>
            <a:pPr algn="r"/>
            <a:r>
              <a:rPr lang="en-US" sz="2400" dirty="0"/>
              <a:t>Library</a:t>
            </a:r>
          </a:p>
          <a:p>
            <a:pPr algn="r"/>
            <a:r>
              <a:rPr lang="en-US" sz="2400" dirty="0"/>
              <a:t>REF</a:t>
            </a:r>
          </a:p>
          <a:p>
            <a:pPr algn="r"/>
            <a:r>
              <a:rPr lang="en-US" sz="2400" dirty="0"/>
              <a:t>Research</a:t>
            </a:r>
          </a:p>
          <a:p>
            <a:pPr algn="r"/>
            <a:r>
              <a:rPr lang="en-US" sz="2400" dirty="0"/>
              <a:t>Admin.</a:t>
            </a:r>
          </a:p>
        </p:txBody>
      </p:sp>
      <p:sp>
        <p:nvSpPr>
          <p:cNvPr id="30" name="Title 1">
            <a:extLst>
              <a:ext uri="{FF2B5EF4-FFF2-40B4-BE49-F238E27FC236}">
                <a16:creationId xmlns:a16="http://schemas.microsoft.com/office/drawing/2014/main" id="{EFFB2EDE-E03D-E0C8-8F59-B255440F5207}"/>
              </a:ext>
            </a:extLst>
          </p:cNvPr>
          <p:cNvSpPr txBox="1">
            <a:spLocks/>
          </p:cNvSpPr>
          <p:nvPr/>
        </p:nvSpPr>
        <p:spPr>
          <a:xfrm>
            <a:off x="228600" y="26814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Optima" panose="02000503060000020004" pitchFamily="2" charset="0"/>
              </a:rPr>
              <a:t>Interviews with stakeholders</a:t>
            </a:r>
          </a:p>
          <a:p>
            <a:endParaRPr lang="en-US" b="1" dirty="0">
              <a:latin typeface="Optima" panose="02000503060000020004" pitchFamily="2" charset="0"/>
            </a:endParaRPr>
          </a:p>
        </p:txBody>
      </p:sp>
      <p:sp>
        <p:nvSpPr>
          <p:cNvPr id="28" name="TextBox 27">
            <a:extLst>
              <a:ext uri="{FF2B5EF4-FFF2-40B4-BE49-F238E27FC236}">
                <a16:creationId xmlns:a16="http://schemas.microsoft.com/office/drawing/2014/main" id="{1DA4C253-05FF-749B-69E0-7CBA2E3EDD6C}"/>
              </a:ext>
            </a:extLst>
          </p:cNvPr>
          <p:cNvSpPr txBox="1"/>
          <p:nvPr/>
        </p:nvSpPr>
        <p:spPr>
          <a:xfrm rot="20787079">
            <a:off x="7968767" y="2967096"/>
            <a:ext cx="3108287" cy="369332"/>
          </a:xfrm>
          <a:prstGeom prst="rect">
            <a:avLst/>
          </a:prstGeom>
          <a:noFill/>
        </p:spPr>
        <p:txBody>
          <a:bodyPr wrap="none" rtlCol="0">
            <a:spAutoFit/>
          </a:bodyPr>
          <a:lstStyle/>
          <a:p>
            <a:r>
              <a:rPr lang="en-GB" dirty="0">
                <a:solidFill>
                  <a:schemeClr val="tx1">
                    <a:alpha val="32000"/>
                  </a:schemeClr>
                </a:solidFill>
              </a:rPr>
              <a:t>Non-university Data Repository</a:t>
            </a:r>
            <a:endParaRPr lang="en-US" dirty="0">
              <a:solidFill>
                <a:schemeClr val="tx1">
                  <a:alpha val="32000"/>
                </a:schemeClr>
              </a:solidFill>
            </a:endParaRPr>
          </a:p>
        </p:txBody>
      </p:sp>
    </p:spTree>
    <p:extLst>
      <p:ext uri="{BB962C8B-B14F-4D97-AF65-F5344CB8AC3E}">
        <p14:creationId xmlns:p14="http://schemas.microsoft.com/office/powerpoint/2010/main" val="1240018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8B380F1F-DD43-2468-2662-B87294DAD9B6}"/>
              </a:ext>
            </a:extLst>
          </p:cNvPr>
          <p:cNvPicPr>
            <a:picLocks noChangeAspect="1"/>
          </p:cNvPicPr>
          <p:nvPr/>
        </p:nvPicPr>
        <p:blipFill>
          <a:blip r:embed="rId2"/>
          <a:stretch>
            <a:fillRect/>
          </a:stretch>
        </p:blipFill>
        <p:spPr>
          <a:xfrm>
            <a:off x="-6305950" y="-2250816"/>
            <a:ext cx="23399773" cy="12213836"/>
          </a:xfrm>
          <a:prstGeom prst="rect">
            <a:avLst/>
          </a:prstGeom>
        </p:spPr>
      </p:pic>
    </p:spTree>
    <p:extLst>
      <p:ext uri="{BB962C8B-B14F-4D97-AF65-F5344CB8AC3E}">
        <p14:creationId xmlns:p14="http://schemas.microsoft.com/office/powerpoint/2010/main" val="1609545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8B380F1F-DD43-2468-2662-B87294DAD9B6}"/>
              </a:ext>
            </a:extLst>
          </p:cNvPr>
          <p:cNvPicPr>
            <a:picLocks noChangeAspect="1"/>
          </p:cNvPicPr>
          <p:nvPr/>
        </p:nvPicPr>
        <p:blipFill>
          <a:blip r:embed="rId2"/>
          <a:stretch>
            <a:fillRect/>
          </a:stretch>
        </p:blipFill>
        <p:spPr>
          <a:xfrm>
            <a:off x="-6305950" y="-2250816"/>
            <a:ext cx="23399773" cy="12213836"/>
          </a:xfrm>
          <a:prstGeom prst="rect">
            <a:avLst/>
          </a:prstGeom>
        </p:spPr>
      </p:pic>
      <p:sp>
        <p:nvSpPr>
          <p:cNvPr id="2" name="Oval 1">
            <a:extLst>
              <a:ext uri="{FF2B5EF4-FFF2-40B4-BE49-F238E27FC236}">
                <a16:creationId xmlns:a16="http://schemas.microsoft.com/office/drawing/2014/main" id="{2AF5ECC2-CF39-9739-168F-8ADB6138B350}"/>
              </a:ext>
            </a:extLst>
          </p:cNvPr>
          <p:cNvSpPr/>
          <p:nvPr/>
        </p:nvSpPr>
        <p:spPr>
          <a:xfrm>
            <a:off x="4253948" y="2385391"/>
            <a:ext cx="3697355" cy="3140766"/>
          </a:xfrm>
          <a:prstGeom prst="ellipse">
            <a:avLst/>
          </a:prstGeom>
          <a:gradFill flip="none" rotWithShape="1">
            <a:gsLst>
              <a:gs pos="0">
                <a:schemeClr val="bg1"/>
              </a:gs>
              <a:gs pos="97000">
                <a:srgbClr val="FFC000">
                  <a:alpha val="32661"/>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268E0FA-C8A5-3C29-351B-E3BAFCFE8E3C}"/>
              </a:ext>
            </a:extLst>
          </p:cNvPr>
          <p:cNvSpPr txBox="1"/>
          <p:nvPr/>
        </p:nvSpPr>
        <p:spPr>
          <a:xfrm>
            <a:off x="4638230" y="2970912"/>
            <a:ext cx="2915542" cy="2308324"/>
          </a:xfrm>
          <a:prstGeom prst="rect">
            <a:avLst/>
          </a:prstGeom>
          <a:noFill/>
        </p:spPr>
        <p:txBody>
          <a:bodyPr wrap="none" rtlCol="0">
            <a:spAutoFit/>
          </a:bodyPr>
          <a:lstStyle/>
          <a:p>
            <a:pPr algn="ctr"/>
            <a:r>
              <a:rPr lang="en-US" sz="3600" dirty="0"/>
              <a:t>Discoverability</a:t>
            </a:r>
          </a:p>
          <a:p>
            <a:pPr algn="ctr"/>
            <a:r>
              <a:rPr lang="en-US" sz="3600" dirty="0"/>
              <a:t>Connection</a:t>
            </a:r>
          </a:p>
          <a:p>
            <a:pPr algn="ctr"/>
            <a:r>
              <a:rPr lang="en-US" sz="3600" dirty="0"/>
              <a:t>Relationality</a:t>
            </a:r>
          </a:p>
          <a:p>
            <a:pPr algn="ctr"/>
            <a:r>
              <a:rPr lang="en-US" sz="3600" dirty="0"/>
              <a:t>Citation</a:t>
            </a:r>
          </a:p>
        </p:txBody>
      </p:sp>
    </p:spTree>
    <p:extLst>
      <p:ext uri="{BB962C8B-B14F-4D97-AF65-F5344CB8AC3E}">
        <p14:creationId xmlns:p14="http://schemas.microsoft.com/office/powerpoint/2010/main" val="1934999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290C0C-83A6-9C70-B714-7B2EFBFEAA65}"/>
              </a:ext>
            </a:extLst>
          </p:cNvPr>
          <p:cNvPicPr>
            <a:picLocks noChangeAspect="1"/>
          </p:cNvPicPr>
          <p:nvPr/>
        </p:nvPicPr>
        <p:blipFill>
          <a:blip r:embed="rId2"/>
          <a:stretch>
            <a:fillRect/>
          </a:stretch>
        </p:blipFill>
        <p:spPr>
          <a:xfrm>
            <a:off x="1074156" y="0"/>
            <a:ext cx="10043688" cy="7121236"/>
          </a:xfrm>
          <a:prstGeom prst="rect">
            <a:avLst/>
          </a:prstGeom>
        </p:spPr>
      </p:pic>
    </p:spTree>
    <p:extLst>
      <p:ext uri="{BB962C8B-B14F-4D97-AF65-F5344CB8AC3E}">
        <p14:creationId xmlns:p14="http://schemas.microsoft.com/office/powerpoint/2010/main" val="38840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E9DE7-DC75-46B6-09EC-2464AAC7F44B}"/>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143EB66-6D9D-A7CD-107C-6F670232BF12}"/>
              </a:ext>
            </a:extLst>
          </p:cNvPr>
          <p:cNvSpPr>
            <a:spLocks noGrp="1"/>
          </p:cNvSpPr>
          <p:nvPr>
            <p:ph idx="1"/>
          </p:nvPr>
        </p:nvSpPr>
        <p:spPr/>
        <p:txBody>
          <a:bodyPr/>
          <a:lstStyle/>
          <a:p>
            <a:r>
              <a:rPr lang="en-US" dirty="0"/>
              <a:t>Practice research</a:t>
            </a:r>
          </a:p>
          <a:p>
            <a:r>
              <a:rPr lang="en-US" dirty="0"/>
              <a:t>Reproducibility</a:t>
            </a:r>
          </a:p>
          <a:p>
            <a:r>
              <a:rPr lang="en-US" dirty="0"/>
              <a:t>Repository (SPARKLE)</a:t>
            </a:r>
          </a:p>
          <a:p>
            <a:r>
              <a:rPr lang="en-US" dirty="0"/>
              <a:t>Challenges</a:t>
            </a:r>
          </a:p>
          <a:p>
            <a:pPr lvl="1"/>
            <a:r>
              <a:rPr lang="en-US" dirty="0"/>
              <a:t>IP maximalism</a:t>
            </a:r>
          </a:p>
          <a:p>
            <a:pPr lvl="1"/>
            <a:r>
              <a:rPr lang="en-US" dirty="0"/>
              <a:t>Ethics (data privacy, re-use)</a:t>
            </a:r>
          </a:p>
          <a:p>
            <a:pPr lvl="2"/>
            <a:r>
              <a:rPr lang="en-US" dirty="0"/>
              <a:t>Public participants vs professional participants</a:t>
            </a:r>
          </a:p>
          <a:p>
            <a:pPr lvl="2"/>
            <a:r>
              <a:rPr lang="en-US" dirty="0"/>
              <a:t>Re-use of art and documentation (the unknowable future)</a:t>
            </a:r>
          </a:p>
        </p:txBody>
      </p:sp>
    </p:spTree>
    <p:extLst>
      <p:ext uri="{BB962C8B-B14F-4D97-AF65-F5344CB8AC3E}">
        <p14:creationId xmlns:p14="http://schemas.microsoft.com/office/powerpoint/2010/main" val="100677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butterflies&#10;&#10;Description automatically generated with medium confidence">
            <a:extLst>
              <a:ext uri="{FF2B5EF4-FFF2-40B4-BE49-F238E27FC236}">
                <a16:creationId xmlns:a16="http://schemas.microsoft.com/office/drawing/2014/main" id="{69F9F9DE-BE97-3EA2-7648-16984505980B}"/>
              </a:ext>
            </a:extLst>
          </p:cNvPr>
          <p:cNvPicPr>
            <a:picLocks noChangeAspect="1"/>
          </p:cNvPicPr>
          <p:nvPr/>
        </p:nvPicPr>
        <p:blipFill rotWithShape="1">
          <a:blip r:embed="rId3"/>
          <a:srcRect r="22974"/>
          <a:stretch/>
        </p:blipFill>
        <p:spPr>
          <a:xfrm>
            <a:off x="0" y="0"/>
            <a:ext cx="7743825" cy="6858000"/>
          </a:xfrm>
          <a:prstGeom prst="rect">
            <a:avLst/>
          </a:prstGeom>
        </p:spPr>
      </p:pic>
      <p:sp>
        <p:nvSpPr>
          <p:cNvPr id="6" name="TextBox 5">
            <a:extLst>
              <a:ext uri="{FF2B5EF4-FFF2-40B4-BE49-F238E27FC236}">
                <a16:creationId xmlns:a16="http://schemas.microsoft.com/office/drawing/2014/main" id="{AFAEE298-A551-06F8-4CB5-6C790E1ADBAB}"/>
              </a:ext>
            </a:extLst>
          </p:cNvPr>
          <p:cNvSpPr txBox="1"/>
          <p:nvPr/>
        </p:nvSpPr>
        <p:spPr>
          <a:xfrm>
            <a:off x="8153682" y="5730428"/>
            <a:ext cx="4038318" cy="584775"/>
          </a:xfrm>
          <a:prstGeom prst="rect">
            <a:avLst/>
          </a:prstGeom>
          <a:noFill/>
        </p:spPr>
        <p:txBody>
          <a:bodyPr wrap="none" rtlCol="0">
            <a:spAutoFit/>
          </a:bodyPr>
          <a:lstStyle/>
          <a:p>
            <a:r>
              <a:rPr lang="en-US" sz="3200" dirty="0">
                <a:latin typeface="Optima" panose="02000503060000020004" pitchFamily="2" charset="0"/>
              </a:rPr>
              <a:t>Collections/projects</a:t>
            </a:r>
          </a:p>
        </p:txBody>
      </p:sp>
    </p:spTree>
    <p:extLst>
      <p:ext uri="{BB962C8B-B14F-4D97-AF65-F5344CB8AC3E}">
        <p14:creationId xmlns:p14="http://schemas.microsoft.com/office/powerpoint/2010/main" val="3695645197"/>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AEE298-A551-06F8-4CB5-6C790E1ADBAB}"/>
              </a:ext>
            </a:extLst>
          </p:cNvPr>
          <p:cNvSpPr txBox="1"/>
          <p:nvPr/>
        </p:nvSpPr>
        <p:spPr>
          <a:xfrm>
            <a:off x="388488" y="5859016"/>
            <a:ext cx="3443571" cy="584775"/>
          </a:xfrm>
          <a:prstGeom prst="rect">
            <a:avLst/>
          </a:prstGeom>
          <a:noFill/>
        </p:spPr>
        <p:txBody>
          <a:bodyPr wrap="none" rtlCol="0">
            <a:spAutoFit/>
          </a:bodyPr>
          <a:lstStyle/>
          <a:p>
            <a:r>
              <a:rPr lang="en-US" sz="3200" dirty="0">
                <a:latin typeface="Optima" panose="02000503060000020004" pitchFamily="2" charset="0"/>
              </a:rPr>
              <a:t>Dating &amp; Histories</a:t>
            </a:r>
          </a:p>
        </p:txBody>
      </p:sp>
      <p:pic>
        <p:nvPicPr>
          <p:cNvPr id="3" name="Picture 2" descr="Diagram&#10;&#10;Description automatically generated">
            <a:extLst>
              <a:ext uri="{FF2B5EF4-FFF2-40B4-BE49-F238E27FC236}">
                <a16:creationId xmlns:a16="http://schemas.microsoft.com/office/drawing/2014/main" id="{8392B027-4A75-CADE-DFD0-48404794D4E6}"/>
              </a:ext>
            </a:extLst>
          </p:cNvPr>
          <p:cNvPicPr>
            <a:picLocks noChangeAspect="1"/>
          </p:cNvPicPr>
          <p:nvPr/>
        </p:nvPicPr>
        <p:blipFill>
          <a:blip r:embed="rId3"/>
          <a:stretch>
            <a:fillRect/>
          </a:stretch>
        </p:blipFill>
        <p:spPr>
          <a:xfrm>
            <a:off x="3989221" y="0"/>
            <a:ext cx="4414345" cy="6858000"/>
          </a:xfrm>
          <a:prstGeom prst="rect">
            <a:avLst/>
          </a:prstGeom>
        </p:spPr>
      </p:pic>
    </p:spTree>
    <p:extLst>
      <p:ext uri="{BB962C8B-B14F-4D97-AF65-F5344CB8AC3E}">
        <p14:creationId xmlns:p14="http://schemas.microsoft.com/office/powerpoint/2010/main" val="2374412554"/>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AEE298-A551-06F8-4CB5-6C790E1ADBAB}"/>
              </a:ext>
            </a:extLst>
          </p:cNvPr>
          <p:cNvSpPr txBox="1"/>
          <p:nvPr/>
        </p:nvSpPr>
        <p:spPr>
          <a:xfrm>
            <a:off x="6878642" y="3136612"/>
            <a:ext cx="4236929" cy="584775"/>
          </a:xfrm>
          <a:prstGeom prst="rect">
            <a:avLst/>
          </a:prstGeom>
          <a:noFill/>
        </p:spPr>
        <p:txBody>
          <a:bodyPr wrap="none" rtlCol="0">
            <a:spAutoFit/>
          </a:bodyPr>
          <a:lstStyle/>
          <a:p>
            <a:r>
              <a:rPr lang="en-US" sz="3200" dirty="0">
                <a:latin typeface="Optima" panose="02000503060000020004" pitchFamily="2" charset="0"/>
              </a:rPr>
              <a:t>Contexts &amp; translations</a:t>
            </a:r>
          </a:p>
        </p:txBody>
      </p:sp>
      <p:pic>
        <p:nvPicPr>
          <p:cNvPr id="5124" name="Picture 4" descr="This Dog Think He's A Cat">
            <a:extLst>
              <a:ext uri="{FF2B5EF4-FFF2-40B4-BE49-F238E27FC236}">
                <a16:creationId xmlns:a16="http://schemas.microsoft.com/office/drawing/2014/main" id="{55E01FD7-B654-1521-D681-ABE0159F7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73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577002"/>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AEE298-A551-06F8-4CB5-6C790E1ADBAB}"/>
              </a:ext>
            </a:extLst>
          </p:cNvPr>
          <p:cNvSpPr txBox="1"/>
          <p:nvPr/>
        </p:nvSpPr>
        <p:spPr>
          <a:xfrm>
            <a:off x="4181051" y="5816153"/>
            <a:ext cx="3829895" cy="584775"/>
          </a:xfrm>
          <a:prstGeom prst="rect">
            <a:avLst/>
          </a:prstGeom>
          <a:noFill/>
        </p:spPr>
        <p:txBody>
          <a:bodyPr wrap="none" rtlCol="0">
            <a:spAutoFit/>
          </a:bodyPr>
          <a:lstStyle/>
          <a:p>
            <a:r>
              <a:rPr lang="en-US" sz="3200" dirty="0">
                <a:latin typeface="Optima" panose="02000503060000020004" pitchFamily="2" charset="0"/>
              </a:rPr>
              <a:t>Citations and impact</a:t>
            </a:r>
          </a:p>
        </p:txBody>
      </p:sp>
      <p:pic>
        <p:nvPicPr>
          <p:cNvPr id="4" name="Picture 3" descr="Diagram&#10;&#10;Description automatically generated">
            <a:extLst>
              <a:ext uri="{FF2B5EF4-FFF2-40B4-BE49-F238E27FC236}">
                <a16:creationId xmlns:a16="http://schemas.microsoft.com/office/drawing/2014/main" id="{A802FADC-A153-7ACD-D33F-7AE73D7329D8}"/>
              </a:ext>
            </a:extLst>
          </p:cNvPr>
          <p:cNvPicPr>
            <a:picLocks noChangeAspect="1"/>
          </p:cNvPicPr>
          <p:nvPr/>
        </p:nvPicPr>
        <p:blipFill>
          <a:blip r:embed="rId3"/>
          <a:stretch>
            <a:fillRect/>
          </a:stretch>
        </p:blipFill>
        <p:spPr>
          <a:xfrm>
            <a:off x="2705695" y="1620837"/>
            <a:ext cx="6780609" cy="3616325"/>
          </a:xfrm>
          <a:prstGeom prst="rect">
            <a:avLst/>
          </a:prstGeom>
        </p:spPr>
      </p:pic>
    </p:spTree>
    <p:extLst>
      <p:ext uri="{BB962C8B-B14F-4D97-AF65-F5344CB8AC3E}">
        <p14:creationId xmlns:p14="http://schemas.microsoft.com/office/powerpoint/2010/main" val="1809250596"/>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AEE298-A551-06F8-4CB5-6C790E1ADBAB}"/>
              </a:ext>
            </a:extLst>
          </p:cNvPr>
          <p:cNvSpPr txBox="1"/>
          <p:nvPr/>
        </p:nvSpPr>
        <p:spPr>
          <a:xfrm>
            <a:off x="1634322" y="1659285"/>
            <a:ext cx="2548968" cy="3539430"/>
          </a:xfrm>
          <a:prstGeom prst="rect">
            <a:avLst/>
          </a:prstGeom>
          <a:noFill/>
        </p:spPr>
        <p:txBody>
          <a:bodyPr wrap="none" rtlCol="0">
            <a:spAutoFit/>
          </a:bodyPr>
          <a:lstStyle/>
          <a:p>
            <a:r>
              <a:rPr lang="en-US" sz="3200" dirty="0">
                <a:latin typeface="Optima" panose="02000503060000020004" pitchFamily="2" charset="0"/>
              </a:rPr>
              <a:t>Authors</a:t>
            </a:r>
          </a:p>
          <a:p>
            <a:endParaRPr lang="en-US" sz="3200" dirty="0">
              <a:latin typeface="Optima" panose="02000503060000020004" pitchFamily="2" charset="0"/>
            </a:endParaRPr>
          </a:p>
          <a:p>
            <a:r>
              <a:rPr lang="en-US" sz="3200" dirty="0">
                <a:latin typeface="Optima" panose="02000503060000020004" pitchFamily="2" charset="0"/>
              </a:rPr>
              <a:t>Creators</a:t>
            </a:r>
          </a:p>
          <a:p>
            <a:endParaRPr lang="en-US" sz="3200" dirty="0">
              <a:latin typeface="Optima" panose="02000503060000020004" pitchFamily="2" charset="0"/>
            </a:endParaRPr>
          </a:p>
          <a:p>
            <a:r>
              <a:rPr lang="en-US" sz="3200" dirty="0">
                <a:latin typeface="Optima" panose="02000503060000020004" pitchFamily="2" charset="0"/>
              </a:rPr>
              <a:t>Collaborators</a:t>
            </a:r>
          </a:p>
          <a:p>
            <a:endParaRPr lang="en-US" sz="3200" dirty="0">
              <a:latin typeface="Optima" panose="02000503060000020004" pitchFamily="2" charset="0"/>
            </a:endParaRPr>
          </a:p>
          <a:p>
            <a:r>
              <a:rPr lang="en-US" sz="3200" dirty="0">
                <a:latin typeface="Optima" panose="02000503060000020004" pitchFamily="2" charset="0"/>
              </a:rPr>
              <a:t>Roles</a:t>
            </a:r>
          </a:p>
        </p:txBody>
      </p:sp>
      <p:pic>
        <p:nvPicPr>
          <p:cNvPr id="1028" name="Picture 4" descr="High Quality 7 spidermen pointing Blank Meme Template">
            <a:extLst>
              <a:ext uri="{FF2B5EF4-FFF2-40B4-BE49-F238E27FC236}">
                <a16:creationId xmlns:a16="http://schemas.microsoft.com/office/drawing/2014/main" id="{ABBA7E72-54B2-F87E-E4E8-9483D54A9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991" y="0"/>
            <a:ext cx="6348009" cy="627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093406"/>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AEE298-A551-06F8-4CB5-6C790E1ADBAB}"/>
              </a:ext>
            </a:extLst>
          </p:cNvPr>
          <p:cNvSpPr txBox="1"/>
          <p:nvPr/>
        </p:nvSpPr>
        <p:spPr>
          <a:xfrm>
            <a:off x="4011134" y="5830440"/>
            <a:ext cx="4169731" cy="584775"/>
          </a:xfrm>
          <a:prstGeom prst="rect">
            <a:avLst/>
          </a:prstGeom>
          <a:noFill/>
        </p:spPr>
        <p:txBody>
          <a:bodyPr wrap="none" rtlCol="0">
            <a:spAutoFit/>
          </a:bodyPr>
          <a:lstStyle/>
          <a:p>
            <a:r>
              <a:rPr lang="en-US" sz="3200" dirty="0">
                <a:latin typeface="Optima" panose="02000503060000020004" pitchFamily="2" charset="0"/>
              </a:rPr>
              <a:t>Institutional affiliation</a:t>
            </a:r>
          </a:p>
        </p:txBody>
      </p:sp>
      <p:pic>
        <p:nvPicPr>
          <p:cNvPr id="3074" name="Picture 2">
            <a:extLst>
              <a:ext uri="{FF2B5EF4-FFF2-40B4-BE49-F238E27FC236}">
                <a16:creationId xmlns:a16="http://schemas.microsoft.com/office/drawing/2014/main" id="{2062DC62-69E4-10FE-46F2-8E20AA5D0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346" y="1274873"/>
            <a:ext cx="7693308" cy="430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056887"/>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3A5EA4-582E-6DEA-FCB0-BE4AAC5A2ED3}"/>
              </a:ext>
            </a:extLst>
          </p:cNvPr>
          <p:cNvSpPr txBox="1"/>
          <p:nvPr/>
        </p:nvSpPr>
        <p:spPr>
          <a:xfrm>
            <a:off x="4981784" y="3136612"/>
            <a:ext cx="2228431" cy="584775"/>
          </a:xfrm>
          <a:prstGeom prst="rect">
            <a:avLst/>
          </a:prstGeom>
          <a:noFill/>
        </p:spPr>
        <p:txBody>
          <a:bodyPr wrap="none" rtlCol="0">
            <a:spAutoFit/>
          </a:bodyPr>
          <a:lstStyle/>
          <a:p>
            <a:r>
              <a:rPr lang="en-US" sz="3200" dirty="0"/>
              <a:t>For example</a:t>
            </a:r>
          </a:p>
        </p:txBody>
      </p:sp>
    </p:spTree>
    <p:extLst>
      <p:ext uri="{BB962C8B-B14F-4D97-AF65-F5344CB8AC3E}">
        <p14:creationId xmlns:p14="http://schemas.microsoft.com/office/powerpoint/2010/main" val="743575763"/>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BB13B3F-5BAE-6BFA-0CBD-2D8C0B76E9E3}"/>
              </a:ext>
            </a:extLst>
          </p:cNvPr>
          <p:cNvPicPr>
            <a:picLocks noChangeAspect="1"/>
          </p:cNvPicPr>
          <p:nvPr/>
        </p:nvPicPr>
        <p:blipFill>
          <a:blip r:embed="rId2"/>
          <a:stretch>
            <a:fillRect/>
          </a:stretch>
        </p:blipFill>
        <p:spPr>
          <a:xfrm>
            <a:off x="1242291" y="0"/>
            <a:ext cx="9707418" cy="6864014"/>
          </a:xfrm>
          <a:prstGeom prst="rect">
            <a:avLst/>
          </a:prstGeom>
        </p:spPr>
      </p:pic>
      <p:pic>
        <p:nvPicPr>
          <p:cNvPr id="5" name="Picture 4" descr="Shape, arrow&#10;&#10;Description automatically generated">
            <a:extLst>
              <a:ext uri="{FF2B5EF4-FFF2-40B4-BE49-F238E27FC236}">
                <a16:creationId xmlns:a16="http://schemas.microsoft.com/office/drawing/2014/main" id="{A5E736AA-C6A7-427A-E53A-7CCE91110E4B}"/>
              </a:ext>
            </a:extLst>
          </p:cNvPr>
          <p:cNvPicPr>
            <a:picLocks noChangeAspect="1"/>
          </p:cNvPicPr>
          <p:nvPr/>
        </p:nvPicPr>
        <p:blipFill>
          <a:blip r:embed="rId3"/>
          <a:stretch>
            <a:fillRect/>
          </a:stretch>
        </p:blipFill>
        <p:spPr>
          <a:xfrm>
            <a:off x="3318162" y="6365586"/>
            <a:ext cx="458354" cy="458354"/>
          </a:xfrm>
          <a:prstGeom prst="rect">
            <a:avLst/>
          </a:prstGeom>
        </p:spPr>
      </p:pic>
      <p:pic>
        <p:nvPicPr>
          <p:cNvPr id="9" name="Picture 8" descr="Shape, arrow&#10;&#10;Description automatically generated">
            <a:extLst>
              <a:ext uri="{FF2B5EF4-FFF2-40B4-BE49-F238E27FC236}">
                <a16:creationId xmlns:a16="http://schemas.microsoft.com/office/drawing/2014/main" id="{8F2DB53A-55BA-750B-5DB5-308603556B9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6000"/>
                    </a14:imgEffect>
                  </a14:imgLayer>
                </a14:imgProps>
              </a:ext>
            </a:extLst>
          </a:blip>
          <a:stretch>
            <a:fillRect/>
          </a:stretch>
        </p:blipFill>
        <p:spPr>
          <a:xfrm>
            <a:off x="10314274" y="3327833"/>
            <a:ext cx="458354" cy="458354"/>
          </a:xfrm>
          <a:prstGeom prst="rect">
            <a:avLst/>
          </a:prstGeom>
        </p:spPr>
      </p:pic>
      <p:sp>
        <p:nvSpPr>
          <p:cNvPr id="10" name="TextBox 9">
            <a:extLst>
              <a:ext uri="{FF2B5EF4-FFF2-40B4-BE49-F238E27FC236}">
                <a16:creationId xmlns:a16="http://schemas.microsoft.com/office/drawing/2014/main" id="{7FA0425F-DCE1-3F20-12B5-13D2492F01F9}"/>
              </a:ext>
            </a:extLst>
          </p:cNvPr>
          <p:cNvSpPr txBox="1"/>
          <p:nvPr/>
        </p:nvSpPr>
        <p:spPr>
          <a:xfrm>
            <a:off x="144775" y="3086015"/>
            <a:ext cx="1131913" cy="461665"/>
          </a:xfrm>
          <a:prstGeom prst="rect">
            <a:avLst/>
          </a:prstGeom>
          <a:noFill/>
        </p:spPr>
        <p:txBody>
          <a:bodyPr wrap="none" rtlCol="0">
            <a:spAutoFit/>
          </a:bodyPr>
          <a:lstStyle/>
          <a:p>
            <a:r>
              <a:rPr lang="en-US" sz="2400" dirty="0">
                <a:solidFill>
                  <a:srgbClr val="00B050"/>
                </a:solidFill>
              </a:rPr>
              <a:t>Process</a:t>
            </a:r>
          </a:p>
        </p:txBody>
      </p:sp>
      <p:sp>
        <p:nvSpPr>
          <p:cNvPr id="11" name="TextBox 10">
            <a:extLst>
              <a:ext uri="{FF2B5EF4-FFF2-40B4-BE49-F238E27FC236}">
                <a16:creationId xmlns:a16="http://schemas.microsoft.com/office/drawing/2014/main" id="{1F13AAC5-6131-DD25-1EFE-29DD739F44FD}"/>
              </a:ext>
            </a:extLst>
          </p:cNvPr>
          <p:cNvSpPr txBox="1"/>
          <p:nvPr/>
        </p:nvSpPr>
        <p:spPr>
          <a:xfrm>
            <a:off x="11028027" y="2967335"/>
            <a:ext cx="1163973" cy="461665"/>
          </a:xfrm>
          <a:prstGeom prst="rect">
            <a:avLst/>
          </a:prstGeom>
          <a:noFill/>
        </p:spPr>
        <p:txBody>
          <a:bodyPr wrap="none" rtlCol="0">
            <a:spAutoFit/>
          </a:bodyPr>
          <a:lstStyle/>
          <a:p>
            <a:r>
              <a:rPr lang="en-US" sz="2400" dirty="0">
                <a:solidFill>
                  <a:srgbClr val="00B050"/>
                </a:solidFill>
              </a:rPr>
              <a:t>Product</a:t>
            </a:r>
          </a:p>
        </p:txBody>
      </p:sp>
    </p:spTree>
    <p:extLst>
      <p:ext uri="{BB962C8B-B14F-4D97-AF65-F5344CB8AC3E}">
        <p14:creationId xmlns:p14="http://schemas.microsoft.com/office/powerpoint/2010/main" val="2543506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BB13B3F-5BAE-6BFA-0CBD-2D8C0B76E9E3}"/>
              </a:ext>
            </a:extLst>
          </p:cNvPr>
          <p:cNvPicPr>
            <a:picLocks noChangeAspect="1"/>
          </p:cNvPicPr>
          <p:nvPr/>
        </p:nvPicPr>
        <p:blipFill>
          <a:blip r:embed="rId2"/>
          <a:stretch>
            <a:fillRect/>
          </a:stretch>
        </p:blipFill>
        <p:spPr>
          <a:xfrm>
            <a:off x="4347579" y="2192710"/>
            <a:ext cx="3496842" cy="2472580"/>
          </a:xfrm>
          <a:prstGeom prst="rect">
            <a:avLst/>
          </a:prstGeom>
        </p:spPr>
      </p:pic>
    </p:spTree>
    <p:extLst>
      <p:ext uri="{BB962C8B-B14F-4D97-AF65-F5344CB8AC3E}">
        <p14:creationId xmlns:p14="http://schemas.microsoft.com/office/powerpoint/2010/main" val="746337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Arrow Connector 43">
            <a:extLst>
              <a:ext uri="{FF2B5EF4-FFF2-40B4-BE49-F238E27FC236}">
                <a16:creationId xmlns:a16="http://schemas.microsoft.com/office/drawing/2014/main" id="{C1D2A055-D7EA-9BA4-AF97-E18CB312883F}"/>
              </a:ext>
            </a:extLst>
          </p:cNvPr>
          <p:cNvCxnSpPr>
            <a:cxnSpLocks/>
          </p:cNvCxnSpPr>
          <p:nvPr/>
        </p:nvCxnSpPr>
        <p:spPr>
          <a:xfrm>
            <a:off x="8399645" y="3429000"/>
            <a:ext cx="3445991" cy="1328672"/>
          </a:xfrm>
          <a:prstGeom prst="straightConnector1">
            <a:avLst/>
          </a:prstGeom>
          <a:ln w="165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B870F7CE-20B7-CB71-2167-866947E2457A}"/>
              </a:ext>
            </a:extLst>
          </p:cNvPr>
          <p:cNvSpPr>
            <a:spLocks noChangeAspect="1"/>
          </p:cNvSpPr>
          <p:nvPr/>
        </p:nvSpPr>
        <p:spPr>
          <a:xfrm>
            <a:off x="3882000" y="1215000"/>
            <a:ext cx="4428000" cy="4428000"/>
          </a:xfrm>
          <a:prstGeom prst="ellipse">
            <a:avLst/>
          </a:prstGeom>
          <a:solidFill>
            <a:srgbClr val="FFC000">
              <a:alpha val="9109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FBB13B3F-5BAE-6BFA-0CBD-2D8C0B76E9E3}"/>
              </a:ext>
            </a:extLst>
          </p:cNvPr>
          <p:cNvPicPr>
            <a:picLocks noChangeAspect="1"/>
          </p:cNvPicPr>
          <p:nvPr/>
        </p:nvPicPr>
        <p:blipFill>
          <a:blip r:embed="rId2"/>
          <a:stretch>
            <a:fillRect/>
          </a:stretch>
        </p:blipFill>
        <p:spPr>
          <a:xfrm>
            <a:off x="4347579" y="2192710"/>
            <a:ext cx="3496842" cy="2472580"/>
          </a:xfrm>
          <a:prstGeom prst="rect">
            <a:avLst/>
          </a:prstGeom>
          <a:effectLst>
            <a:softEdge rad="146161"/>
          </a:effectLst>
        </p:spPr>
      </p:pic>
      <p:cxnSp>
        <p:nvCxnSpPr>
          <p:cNvPr id="15" name="Straight Arrow Connector 14">
            <a:extLst>
              <a:ext uri="{FF2B5EF4-FFF2-40B4-BE49-F238E27FC236}">
                <a16:creationId xmlns:a16="http://schemas.microsoft.com/office/drawing/2014/main" id="{8A84DBE1-558F-CE70-B4D0-0D6F2722D139}"/>
              </a:ext>
            </a:extLst>
          </p:cNvPr>
          <p:cNvCxnSpPr>
            <a:cxnSpLocks/>
          </p:cNvCxnSpPr>
          <p:nvPr/>
        </p:nvCxnSpPr>
        <p:spPr>
          <a:xfrm>
            <a:off x="128512" y="5135078"/>
            <a:ext cx="2903214" cy="0"/>
          </a:xfrm>
          <a:prstGeom prst="straightConnector1">
            <a:avLst/>
          </a:prstGeom>
          <a:ln w="1492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69F1BD4-6FA3-2EE1-B9AC-40C15537BD32}"/>
              </a:ext>
            </a:extLst>
          </p:cNvPr>
          <p:cNvCxnSpPr>
            <a:cxnSpLocks/>
          </p:cNvCxnSpPr>
          <p:nvPr/>
        </p:nvCxnSpPr>
        <p:spPr>
          <a:xfrm>
            <a:off x="269524" y="3429000"/>
            <a:ext cx="3612476" cy="0"/>
          </a:xfrm>
          <a:prstGeom prst="straightConnector1">
            <a:avLst/>
          </a:prstGeom>
          <a:ln w="165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E10DF67-1E79-8653-2912-B3001CB75D3A}"/>
              </a:ext>
            </a:extLst>
          </p:cNvPr>
          <p:cNvCxnSpPr>
            <a:cxnSpLocks/>
          </p:cNvCxnSpPr>
          <p:nvPr/>
        </p:nvCxnSpPr>
        <p:spPr>
          <a:xfrm>
            <a:off x="6232359" y="4665290"/>
            <a:ext cx="191301" cy="1955420"/>
          </a:xfrm>
          <a:prstGeom prst="straightConnector1">
            <a:avLst/>
          </a:prstGeom>
          <a:ln w="165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2A011301-2CA9-FACE-EBAD-E55226DCC0E4}"/>
              </a:ext>
            </a:extLst>
          </p:cNvPr>
          <p:cNvSpPr>
            <a:spLocks noChangeAspect="1"/>
          </p:cNvSpPr>
          <p:nvPr/>
        </p:nvSpPr>
        <p:spPr>
          <a:xfrm flipH="1">
            <a:off x="-1328673" y="2100327"/>
            <a:ext cx="2657345" cy="265734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7CAF36A1-3F3A-5D98-B3C5-3FC8A34FC4CF}"/>
              </a:ext>
            </a:extLst>
          </p:cNvPr>
          <p:cNvSpPr>
            <a:spLocks noChangeAspect="1"/>
          </p:cNvSpPr>
          <p:nvPr/>
        </p:nvSpPr>
        <p:spPr>
          <a:xfrm flipH="1">
            <a:off x="648333" y="4337153"/>
            <a:ext cx="1527518" cy="15275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E97B0CA4-FFBD-225D-41AF-ACB26DD60484}"/>
              </a:ext>
            </a:extLst>
          </p:cNvPr>
          <p:cNvSpPr>
            <a:spLocks noChangeAspect="1"/>
          </p:cNvSpPr>
          <p:nvPr/>
        </p:nvSpPr>
        <p:spPr>
          <a:xfrm flipH="1">
            <a:off x="10016149" y="3744368"/>
            <a:ext cx="962486" cy="96248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descr="A picture containing music, bowed instrument, floor, indoor&#10;&#10;Description automatically generated">
            <a:extLst>
              <a:ext uri="{FF2B5EF4-FFF2-40B4-BE49-F238E27FC236}">
                <a16:creationId xmlns:a16="http://schemas.microsoft.com/office/drawing/2014/main" id="{2BDE576B-D33E-39DC-7DC5-9314413DF21A}"/>
              </a:ext>
            </a:extLst>
          </p:cNvPr>
          <p:cNvPicPr>
            <a:picLocks noChangeAspect="1"/>
          </p:cNvPicPr>
          <p:nvPr/>
        </p:nvPicPr>
        <p:blipFill>
          <a:blip r:embed="rId3"/>
          <a:stretch>
            <a:fillRect/>
          </a:stretch>
        </p:blipFill>
        <p:spPr>
          <a:xfrm>
            <a:off x="-294688" y="2869874"/>
            <a:ext cx="1490999" cy="1118249"/>
          </a:xfrm>
          <a:prstGeom prst="rect">
            <a:avLst/>
          </a:prstGeom>
          <a:effectLst>
            <a:softEdge rad="0"/>
          </a:effectLst>
        </p:spPr>
      </p:pic>
      <p:pic>
        <p:nvPicPr>
          <p:cNvPr id="76" name="Picture 75">
            <a:extLst>
              <a:ext uri="{FF2B5EF4-FFF2-40B4-BE49-F238E27FC236}">
                <a16:creationId xmlns:a16="http://schemas.microsoft.com/office/drawing/2014/main" id="{C0C45ED3-6104-B4D6-21AC-A48961D6C24B}"/>
              </a:ext>
            </a:extLst>
          </p:cNvPr>
          <p:cNvPicPr>
            <a:picLocks noChangeAspect="1"/>
          </p:cNvPicPr>
          <p:nvPr/>
        </p:nvPicPr>
        <p:blipFill>
          <a:blip r:embed="rId4"/>
          <a:stretch>
            <a:fillRect/>
          </a:stretch>
        </p:blipFill>
        <p:spPr>
          <a:xfrm>
            <a:off x="812801" y="4756782"/>
            <a:ext cx="1205455" cy="678068"/>
          </a:xfrm>
          <a:prstGeom prst="rect">
            <a:avLst/>
          </a:prstGeom>
        </p:spPr>
      </p:pic>
    </p:spTree>
    <p:extLst>
      <p:ext uri="{BB962C8B-B14F-4D97-AF65-F5344CB8AC3E}">
        <p14:creationId xmlns:p14="http://schemas.microsoft.com/office/powerpoint/2010/main" val="670998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E4C80229-7C36-A446-92B3-6DC41A4C675D}"/>
              </a:ext>
            </a:extLst>
          </p:cNvPr>
          <p:cNvPicPr>
            <a:picLocks noChangeAspect="1"/>
          </p:cNvPicPr>
          <p:nvPr/>
        </p:nvPicPr>
        <p:blipFill>
          <a:blip r:embed="rId2"/>
          <a:stretch>
            <a:fillRect/>
          </a:stretch>
        </p:blipFill>
        <p:spPr>
          <a:xfrm>
            <a:off x="2863850" y="852093"/>
            <a:ext cx="8533493" cy="5606763"/>
          </a:xfrm>
          <a:prstGeom prst="rect">
            <a:avLst/>
          </a:prstGeom>
        </p:spPr>
      </p:pic>
      <p:pic>
        <p:nvPicPr>
          <p:cNvPr id="2" name="Picture 1">
            <a:extLst>
              <a:ext uri="{FF2B5EF4-FFF2-40B4-BE49-F238E27FC236}">
                <a16:creationId xmlns:a16="http://schemas.microsoft.com/office/drawing/2014/main" id="{54648D3F-7955-B002-DD9E-7B6E25EFED75}"/>
              </a:ext>
            </a:extLst>
          </p:cNvPr>
          <p:cNvPicPr>
            <a:picLocks noChangeAspect="1"/>
          </p:cNvPicPr>
          <p:nvPr/>
        </p:nvPicPr>
        <p:blipFill>
          <a:blip r:embed="rId3"/>
          <a:stretch>
            <a:fillRect/>
          </a:stretch>
        </p:blipFill>
        <p:spPr>
          <a:xfrm>
            <a:off x="0" y="0"/>
            <a:ext cx="2863850" cy="2863850"/>
          </a:xfrm>
          <a:prstGeom prst="rect">
            <a:avLst/>
          </a:prstGeom>
        </p:spPr>
      </p:pic>
    </p:spTree>
    <p:extLst>
      <p:ext uri="{BB962C8B-B14F-4D97-AF65-F5344CB8AC3E}">
        <p14:creationId xmlns:p14="http://schemas.microsoft.com/office/powerpoint/2010/main" val="646582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870F7CE-20B7-CB71-2167-866947E2457A}"/>
              </a:ext>
            </a:extLst>
          </p:cNvPr>
          <p:cNvSpPr>
            <a:spLocks noChangeAspect="1"/>
          </p:cNvSpPr>
          <p:nvPr/>
        </p:nvSpPr>
        <p:spPr>
          <a:xfrm>
            <a:off x="3882000" y="1215000"/>
            <a:ext cx="4428000" cy="4428000"/>
          </a:xfrm>
          <a:prstGeom prst="ellipse">
            <a:avLst/>
          </a:prstGeom>
          <a:solidFill>
            <a:srgbClr val="FFC000">
              <a:alpha val="9109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FBB13B3F-5BAE-6BFA-0CBD-2D8C0B76E9E3}"/>
              </a:ext>
            </a:extLst>
          </p:cNvPr>
          <p:cNvPicPr>
            <a:picLocks noChangeAspect="1"/>
          </p:cNvPicPr>
          <p:nvPr/>
        </p:nvPicPr>
        <p:blipFill>
          <a:blip r:embed="rId2"/>
          <a:stretch>
            <a:fillRect/>
          </a:stretch>
        </p:blipFill>
        <p:spPr>
          <a:xfrm>
            <a:off x="4347579" y="2192710"/>
            <a:ext cx="3496842" cy="2472580"/>
          </a:xfrm>
          <a:prstGeom prst="rect">
            <a:avLst/>
          </a:prstGeom>
          <a:effectLst>
            <a:softEdge rad="146161"/>
          </a:effectLst>
        </p:spPr>
      </p:pic>
      <p:sp>
        <p:nvSpPr>
          <p:cNvPr id="4" name="Oval 3">
            <a:extLst>
              <a:ext uri="{FF2B5EF4-FFF2-40B4-BE49-F238E27FC236}">
                <a16:creationId xmlns:a16="http://schemas.microsoft.com/office/drawing/2014/main" id="{BD1C9512-A8FA-392A-242A-C847C4BCC7B8}"/>
              </a:ext>
            </a:extLst>
          </p:cNvPr>
          <p:cNvSpPr>
            <a:spLocks noChangeAspect="1"/>
          </p:cNvSpPr>
          <p:nvPr/>
        </p:nvSpPr>
        <p:spPr>
          <a:xfrm>
            <a:off x="9194907" y="818921"/>
            <a:ext cx="1486637" cy="148663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EC12652-1AE2-091C-EC10-3466A2195B90}"/>
              </a:ext>
            </a:extLst>
          </p:cNvPr>
          <p:cNvSpPr>
            <a:spLocks noChangeAspect="1"/>
          </p:cNvSpPr>
          <p:nvPr/>
        </p:nvSpPr>
        <p:spPr>
          <a:xfrm>
            <a:off x="10953136" y="1902836"/>
            <a:ext cx="772163" cy="772163"/>
          </a:xfrm>
          <a:prstGeom prst="ellipse">
            <a:avLst/>
          </a:prstGeom>
          <a:solidFill>
            <a:schemeClr val="accent5">
              <a:alpha val="7215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A5129F7-009F-0C63-6B9E-5214A0F7E88A}"/>
              </a:ext>
            </a:extLst>
          </p:cNvPr>
          <p:cNvSpPr>
            <a:spLocks noChangeAspect="1"/>
          </p:cNvSpPr>
          <p:nvPr/>
        </p:nvSpPr>
        <p:spPr>
          <a:xfrm>
            <a:off x="8111240" y="5282779"/>
            <a:ext cx="772163" cy="772163"/>
          </a:xfrm>
          <a:prstGeom prst="ellipse">
            <a:avLst/>
          </a:prstGeom>
          <a:solidFill>
            <a:schemeClr val="accent2">
              <a:alpha val="7215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C640C89-ACF6-1F79-BA34-EAAC24CE4191}"/>
              </a:ext>
            </a:extLst>
          </p:cNvPr>
          <p:cNvSpPr>
            <a:spLocks noChangeAspect="1"/>
          </p:cNvSpPr>
          <p:nvPr/>
        </p:nvSpPr>
        <p:spPr>
          <a:xfrm>
            <a:off x="8138401" y="-407567"/>
            <a:ext cx="1490004" cy="1490004"/>
          </a:xfrm>
          <a:prstGeom prst="ellipse">
            <a:avLst/>
          </a:prstGeom>
          <a:solidFill>
            <a:schemeClr val="accent4">
              <a:lumMod val="20000"/>
              <a:lumOff val="80000"/>
              <a:alpha val="7215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B1FF690-1C53-9AB9-2D5A-D8ACDFB3EF27}"/>
              </a:ext>
            </a:extLst>
          </p:cNvPr>
          <p:cNvSpPr>
            <a:spLocks noChangeAspect="1"/>
          </p:cNvSpPr>
          <p:nvPr/>
        </p:nvSpPr>
        <p:spPr>
          <a:xfrm>
            <a:off x="10049765" y="5268149"/>
            <a:ext cx="2031373" cy="2031373"/>
          </a:xfrm>
          <a:prstGeom prst="ellipse">
            <a:avLst/>
          </a:prstGeom>
          <a:solidFill>
            <a:srgbClr val="7030A0">
              <a:alpha val="7215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11E1FED-07FF-FA1C-E056-6B77C045485A}"/>
              </a:ext>
            </a:extLst>
          </p:cNvPr>
          <p:cNvSpPr>
            <a:spLocks noChangeAspect="1"/>
          </p:cNvSpPr>
          <p:nvPr/>
        </p:nvSpPr>
        <p:spPr>
          <a:xfrm>
            <a:off x="2750883" y="356577"/>
            <a:ext cx="673639" cy="673639"/>
          </a:xfrm>
          <a:prstGeom prst="ellipse">
            <a:avLst/>
          </a:prstGeom>
          <a:solidFill>
            <a:srgbClr val="FF0000">
              <a:alpha val="8017"/>
            </a:srgbClr>
          </a:solidFill>
          <a:ln>
            <a:solidFill>
              <a:schemeClr val="accent1">
                <a:shade val="50000"/>
                <a:alpha val="3071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D0F8175-A06D-B4C5-59EB-A829DE3106F5}"/>
              </a:ext>
            </a:extLst>
          </p:cNvPr>
          <p:cNvSpPr>
            <a:spLocks noChangeAspect="1"/>
          </p:cNvSpPr>
          <p:nvPr/>
        </p:nvSpPr>
        <p:spPr>
          <a:xfrm>
            <a:off x="5654370" y="214208"/>
            <a:ext cx="673639" cy="673639"/>
          </a:xfrm>
          <a:prstGeom prst="ellipse">
            <a:avLst/>
          </a:prstGeom>
          <a:solidFill>
            <a:srgbClr val="00B0F0">
              <a:alpha val="7215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0C70656-D621-7BE9-3B18-C7662A0A2416}"/>
              </a:ext>
            </a:extLst>
          </p:cNvPr>
          <p:cNvSpPr>
            <a:spLocks noChangeAspect="1"/>
          </p:cNvSpPr>
          <p:nvPr/>
        </p:nvSpPr>
        <p:spPr>
          <a:xfrm>
            <a:off x="9448800" y="3279612"/>
            <a:ext cx="313731" cy="313731"/>
          </a:xfrm>
          <a:prstGeom prst="ellipse">
            <a:avLst/>
          </a:prstGeom>
          <a:solidFill>
            <a:schemeClr val="accent2">
              <a:lumMod val="40000"/>
              <a:lumOff val="60000"/>
              <a:alpha val="7215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12E28D1-C36B-0FE8-B4F7-8EB4A5BCB70F}"/>
              </a:ext>
            </a:extLst>
          </p:cNvPr>
          <p:cNvSpPr>
            <a:spLocks noChangeAspect="1"/>
          </p:cNvSpPr>
          <p:nvPr/>
        </p:nvSpPr>
        <p:spPr>
          <a:xfrm>
            <a:off x="11115043" y="471273"/>
            <a:ext cx="313731" cy="313731"/>
          </a:xfrm>
          <a:prstGeom prst="ellipse">
            <a:avLst/>
          </a:prstGeom>
          <a:solidFill>
            <a:schemeClr val="bg2">
              <a:lumMod val="50000"/>
              <a:alpha val="7215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969F1BD4-6FA3-2EE1-B9AC-40C15537BD32}"/>
              </a:ext>
            </a:extLst>
          </p:cNvPr>
          <p:cNvCxnSpPr>
            <a:cxnSpLocks/>
          </p:cNvCxnSpPr>
          <p:nvPr/>
        </p:nvCxnSpPr>
        <p:spPr>
          <a:xfrm>
            <a:off x="269524" y="3429000"/>
            <a:ext cx="3612476" cy="0"/>
          </a:xfrm>
          <a:prstGeom prst="straightConnector1">
            <a:avLst/>
          </a:prstGeom>
          <a:ln w="165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AE63ABC-C7B2-F6AC-AC26-303E4198A60C}"/>
              </a:ext>
            </a:extLst>
          </p:cNvPr>
          <p:cNvSpPr>
            <a:spLocks noChangeAspect="1"/>
          </p:cNvSpPr>
          <p:nvPr/>
        </p:nvSpPr>
        <p:spPr>
          <a:xfrm>
            <a:off x="7235007" y="3487105"/>
            <a:ext cx="561469" cy="363844"/>
          </a:xfrm>
          <a:prstGeom prst="ellipse">
            <a:avLst/>
          </a:prstGeom>
          <a:solidFill>
            <a:schemeClr val="accent6">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urved Connector 22">
            <a:extLst>
              <a:ext uri="{FF2B5EF4-FFF2-40B4-BE49-F238E27FC236}">
                <a16:creationId xmlns:a16="http://schemas.microsoft.com/office/drawing/2014/main" id="{DBEB0DE1-6BF2-8050-50CE-15D6A174D57D}"/>
              </a:ext>
            </a:extLst>
          </p:cNvPr>
          <p:cNvCxnSpPr>
            <a:cxnSpLocks/>
            <a:stCxn id="20" idx="6"/>
            <a:endCxn id="4" idx="2"/>
          </p:cNvCxnSpPr>
          <p:nvPr/>
        </p:nvCxnSpPr>
        <p:spPr>
          <a:xfrm flipV="1">
            <a:off x="7796476" y="1562240"/>
            <a:ext cx="1398431" cy="2106787"/>
          </a:xfrm>
          <a:prstGeom prst="curved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42BCE405-D4E9-3931-3819-6B02BBC8C688}"/>
              </a:ext>
            </a:extLst>
          </p:cNvPr>
          <p:cNvSpPr>
            <a:spLocks/>
          </p:cNvSpPr>
          <p:nvPr/>
        </p:nvSpPr>
        <p:spPr>
          <a:xfrm>
            <a:off x="7177599" y="2356340"/>
            <a:ext cx="899611" cy="673639"/>
          </a:xfrm>
          <a:prstGeom prst="ellipse">
            <a:avLst/>
          </a:prstGeom>
          <a:solidFill>
            <a:srgbClr val="7030A0">
              <a:alpha val="7215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Curved Connector 31">
            <a:extLst>
              <a:ext uri="{FF2B5EF4-FFF2-40B4-BE49-F238E27FC236}">
                <a16:creationId xmlns:a16="http://schemas.microsoft.com/office/drawing/2014/main" id="{36B2D059-7378-50C6-6AC9-2C54EAA50E9F}"/>
              </a:ext>
            </a:extLst>
          </p:cNvPr>
          <p:cNvCxnSpPr>
            <a:cxnSpLocks/>
            <a:stCxn id="31" idx="6"/>
            <a:endCxn id="8" idx="2"/>
          </p:cNvCxnSpPr>
          <p:nvPr/>
        </p:nvCxnSpPr>
        <p:spPr>
          <a:xfrm>
            <a:off x="8077210" y="2693160"/>
            <a:ext cx="1972555" cy="3590676"/>
          </a:xfrm>
          <a:prstGeom prst="curved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E10DF67-1E79-8653-2912-B3001CB75D3A}"/>
              </a:ext>
            </a:extLst>
          </p:cNvPr>
          <p:cNvCxnSpPr>
            <a:cxnSpLocks/>
          </p:cNvCxnSpPr>
          <p:nvPr/>
        </p:nvCxnSpPr>
        <p:spPr>
          <a:xfrm>
            <a:off x="6232359" y="4665290"/>
            <a:ext cx="191301" cy="1955420"/>
          </a:xfrm>
          <a:prstGeom prst="straightConnector1">
            <a:avLst/>
          </a:prstGeom>
          <a:ln w="165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79F62914-1169-00D7-518A-3EE88FC3621A}"/>
              </a:ext>
            </a:extLst>
          </p:cNvPr>
          <p:cNvSpPr>
            <a:spLocks noChangeAspect="1"/>
          </p:cNvSpPr>
          <p:nvPr/>
        </p:nvSpPr>
        <p:spPr>
          <a:xfrm>
            <a:off x="5276321" y="3817280"/>
            <a:ext cx="669694" cy="940392"/>
          </a:xfrm>
          <a:prstGeom prst="ellipse">
            <a:avLst/>
          </a:prstGeom>
          <a:solidFill>
            <a:schemeClr val="accent4">
              <a:lumMod val="20000"/>
              <a:lumOff val="80000"/>
              <a:alpha val="7215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Curved Connector 46">
            <a:extLst>
              <a:ext uri="{FF2B5EF4-FFF2-40B4-BE49-F238E27FC236}">
                <a16:creationId xmlns:a16="http://schemas.microsoft.com/office/drawing/2014/main" id="{B3B01E05-7A02-B082-D383-61BD139BB42F}"/>
              </a:ext>
            </a:extLst>
          </p:cNvPr>
          <p:cNvCxnSpPr>
            <a:cxnSpLocks/>
            <a:stCxn id="46" idx="0"/>
            <a:endCxn id="7" idx="2"/>
          </p:cNvCxnSpPr>
          <p:nvPr/>
        </p:nvCxnSpPr>
        <p:spPr>
          <a:xfrm rot="5400000" flipH="1" flipV="1">
            <a:off x="5134862" y="813742"/>
            <a:ext cx="3479845" cy="2527233"/>
          </a:xfrm>
          <a:prstGeom prst="curvedConnector2">
            <a:avLst/>
          </a:prstGeom>
          <a:ln w="3810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DEA32A19-B49E-F0F5-C447-E87B8FE20127}"/>
              </a:ext>
            </a:extLst>
          </p:cNvPr>
          <p:cNvSpPr>
            <a:spLocks noChangeAspect="1"/>
          </p:cNvSpPr>
          <p:nvPr/>
        </p:nvSpPr>
        <p:spPr>
          <a:xfrm>
            <a:off x="1059137" y="1040627"/>
            <a:ext cx="1585109" cy="1585109"/>
          </a:xfrm>
          <a:prstGeom prst="ellipse">
            <a:avLst/>
          </a:prstGeom>
          <a:solidFill>
            <a:srgbClr val="00B050">
              <a:alpha val="11525"/>
            </a:srgbClr>
          </a:solidFill>
          <a:ln>
            <a:solidFill>
              <a:schemeClr val="accent1">
                <a:shade val="50000"/>
                <a:alpha val="2337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Curved Connector 50">
            <a:extLst>
              <a:ext uri="{FF2B5EF4-FFF2-40B4-BE49-F238E27FC236}">
                <a16:creationId xmlns:a16="http://schemas.microsoft.com/office/drawing/2014/main" id="{8C7D9298-5E11-B3FF-DA41-74BB9B6A057F}"/>
              </a:ext>
            </a:extLst>
          </p:cNvPr>
          <p:cNvCxnSpPr>
            <a:cxnSpLocks/>
            <a:stCxn id="4" idx="7"/>
            <a:endCxn id="12" idx="3"/>
          </p:cNvCxnSpPr>
          <p:nvPr/>
        </p:nvCxnSpPr>
        <p:spPr>
          <a:xfrm rot="5400000" flipH="1" flipV="1">
            <a:off x="10663622" y="539269"/>
            <a:ext cx="297575" cy="697157"/>
          </a:xfrm>
          <a:prstGeom prst="curved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38680D80-E513-01F3-FD79-A0BF0CA86888}"/>
              </a:ext>
            </a:extLst>
          </p:cNvPr>
          <p:cNvCxnSpPr>
            <a:cxnSpLocks/>
            <a:stCxn id="4" idx="6"/>
            <a:endCxn id="5" idx="0"/>
          </p:cNvCxnSpPr>
          <p:nvPr/>
        </p:nvCxnSpPr>
        <p:spPr>
          <a:xfrm>
            <a:off x="10681544" y="1562240"/>
            <a:ext cx="657674" cy="340596"/>
          </a:xfrm>
          <a:prstGeom prst="curvedConnector2">
            <a:avLst/>
          </a:prstGeom>
          <a:ln w="381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urved Connector 63">
            <a:extLst>
              <a:ext uri="{FF2B5EF4-FFF2-40B4-BE49-F238E27FC236}">
                <a16:creationId xmlns:a16="http://schemas.microsoft.com/office/drawing/2014/main" id="{F9F6BFC4-C3E7-0533-7281-044E78FFEDCA}"/>
              </a:ext>
            </a:extLst>
          </p:cNvPr>
          <p:cNvCxnSpPr>
            <a:cxnSpLocks/>
            <a:endCxn id="6" idx="0"/>
          </p:cNvCxnSpPr>
          <p:nvPr/>
        </p:nvCxnSpPr>
        <p:spPr>
          <a:xfrm>
            <a:off x="7909186" y="4700784"/>
            <a:ext cx="588136" cy="581995"/>
          </a:xfrm>
          <a:prstGeom prst="curvedConnector2">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733FC95-0F1A-9B37-C94E-5FFEE9877A80}"/>
              </a:ext>
            </a:extLst>
          </p:cNvPr>
          <p:cNvCxnSpPr>
            <a:cxnSpLocks/>
          </p:cNvCxnSpPr>
          <p:nvPr/>
        </p:nvCxnSpPr>
        <p:spPr>
          <a:xfrm>
            <a:off x="8399645" y="3429000"/>
            <a:ext cx="3445991" cy="1328672"/>
          </a:xfrm>
          <a:prstGeom prst="straightConnector1">
            <a:avLst/>
          </a:prstGeom>
          <a:ln w="165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DA97E2C-D641-41CB-F56B-84BD22306E84}"/>
              </a:ext>
            </a:extLst>
          </p:cNvPr>
          <p:cNvSpPr>
            <a:spLocks noChangeAspect="1"/>
          </p:cNvSpPr>
          <p:nvPr/>
        </p:nvSpPr>
        <p:spPr>
          <a:xfrm flipH="1">
            <a:off x="10016149" y="3744368"/>
            <a:ext cx="962486" cy="96248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FF8363A5-94D1-0E22-7823-EC7C65367509}"/>
              </a:ext>
            </a:extLst>
          </p:cNvPr>
          <p:cNvCxnSpPr>
            <a:cxnSpLocks/>
          </p:cNvCxnSpPr>
          <p:nvPr/>
        </p:nvCxnSpPr>
        <p:spPr>
          <a:xfrm>
            <a:off x="128512" y="5135078"/>
            <a:ext cx="2903214" cy="0"/>
          </a:xfrm>
          <a:prstGeom prst="straightConnector1">
            <a:avLst/>
          </a:prstGeom>
          <a:ln w="1492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F53C887-13AA-5D02-97F6-6530E24494E7}"/>
              </a:ext>
            </a:extLst>
          </p:cNvPr>
          <p:cNvSpPr>
            <a:spLocks noChangeAspect="1"/>
          </p:cNvSpPr>
          <p:nvPr/>
        </p:nvSpPr>
        <p:spPr>
          <a:xfrm flipH="1">
            <a:off x="-1328673" y="2100327"/>
            <a:ext cx="2657345" cy="265734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7E9900E-8D2E-7DDA-2551-D51D05356042}"/>
              </a:ext>
            </a:extLst>
          </p:cNvPr>
          <p:cNvSpPr>
            <a:spLocks noChangeAspect="1"/>
          </p:cNvSpPr>
          <p:nvPr/>
        </p:nvSpPr>
        <p:spPr>
          <a:xfrm flipH="1">
            <a:off x="648333" y="4337153"/>
            <a:ext cx="1527518" cy="15275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Curved Connector 28">
            <a:extLst>
              <a:ext uri="{FF2B5EF4-FFF2-40B4-BE49-F238E27FC236}">
                <a16:creationId xmlns:a16="http://schemas.microsoft.com/office/drawing/2014/main" id="{6321187F-3F70-7118-AE3F-119DAE3C4ABE}"/>
              </a:ext>
            </a:extLst>
          </p:cNvPr>
          <p:cNvCxnSpPr>
            <a:cxnSpLocks/>
            <a:stCxn id="34" idx="0"/>
            <a:endCxn id="10" idx="2"/>
          </p:cNvCxnSpPr>
          <p:nvPr/>
        </p:nvCxnSpPr>
        <p:spPr>
          <a:xfrm rot="5400000" flipH="1" flipV="1">
            <a:off x="4560518" y="1006475"/>
            <a:ext cx="1549299" cy="638406"/>
          </a:xfrm>
          <a:prstGeom prst="curvedConnector2">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a:extLst>
              <a:ext uri="{FF2B5EF4-FFF2-40B4-BE49-F238E27FC236}">
                <a16:creationId xmlns:a16="http://schemas.microsoft.com/office/drawing/2014/main" id="{7370D6D7-B502-E09D-DABC-2170158A2B7A}"/>
              </a:ext>
            </a:extLst>
          </p:cNvPr>
          <p:cNvSpPr/>
          <p:nvPr/>
        </p:nvSpPr>
        <p:spPr>
          <a:xfrm>
            <a:off x="4944455" y="2100327"/>
            <a:ext cx="143017" cy="660181"/>
          </a:xfrm>
          <a:prstGeom prst="roundRect">
            <a:avLst/>
          </a:prstGeom>
          <a:solidFill>
            <a:srgbClr val="00B0F0">
              <a:alpha val="57547"/>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A picture containing music, bowed instrument, floor, indoor&#10;&#10;Description automatically generated">
            <a:extLst>
              <a:ext uri="{FF2B5EF4-FFF2-40B4-BE49-F238E27FC236}">
                <a16:creationId xmlns:a16="http://schemas.microsoft.com/office/drawing/2014/main" id="{517474B9-9F12-80BD-ADFE-A4B37E3B96AF}"/>
              </a:ext>
            </a:extLst>
          </p:cNvPr>
          <p:cNvPicPr>
            <a:picLocks noChangeAspect="1"/>
          </p:cNvPicPr>
          <p:nvPr/>
        </p:nvPicPr>
        <p:blipFill>
          <a:blip r:embed="rId3"/>
          <a:stretch>
            <a:fillRect/>
          </a:stretch>
        </p:blipFill>
        <p:spPr>
          <a:xfrm>
            <a:off x="-294688" y="2869874"/>
            <a:ext cx="1490999" cy="1118249"/>
          </a:xfrm>
          <a:prstGeom prst="rect">
            <a:avLst/>
          </a:prstGeom>
          <a:effectLst>
            <a:softEdge rad="0"/>
          </a:effectLst>
        </p:spPr>
      </p:pic>
      <p:pic>
        <p:nvPicPr>
          <p:cNvPr id="40" name="Picture 39">
            <a:extLst>
              <a:ext uri="{FF2B5EF4-FFF2-40B4-BE49-F238E27FC236}">
                <a16:creationId xmlns:a16="http://schemas.microsoft.com/office/drawing/2014/main" id="{7A11CBEB-C479-CE1F-87BA-B0EB54B814C3}"/>
              </a:ext>
            </a:extLst>
          </p:cNvPr>
          <p:cNvPicPr>
            <a:picLocks noChangeAspect="1"/>
          </p:cNvPicPr>
          <p:nvPr/>
        </p:nvPicPr>
        <p:blipFill>
          <a:blip r:embed="rId4"/>
          <a:stretch>
            <a:fillRect/>
          </a:stretch>
        </p:blipFill>
        <p:spPr>
          <a:xfrm>
            <a:off x="812801" y="4756782"/>
            <a:ext cx="1205455" cy="678068"/>
          </a:xfrm>
          <a:prstGeom prst="rect">
            <a:avLst/>
          </a:prstGeom>
        </p:spPr>
      </p:pic>
    </p:spTree>
    <p:extLst>
      <p:ext uri="{BB962C8B-B14F-4D97-AF65-F5344CB8AC3E}">
        <p14:creationId xmlns:p14="http://schemas.microsoft.com/office/powerpoint/2010/main" val="3252927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C64FBA-0732-B312-23B9-797B41E83DA2}"/>
              </a:ext>
            </a:extLst>
          </p:cNvPr>
          <p:cNvSpPr>
            <a:spLocks noGrp="1"/>
          </p:cNvSpPr>
          <p:nvPr>
            <p:ph type="title"/>
          </p:nvPr>
        </p:nvSpPr>
        <p:spPr/>
        <p:txBody>
          <a:bodyPr/>
          <a:lstStyle/>
          <a:p>
            <a:r>
              <a:rPr lang="en-US" dirty="0"/>
              <a:t>Reproducibility</a:t>
            </a:r>
            <a:br>
              <a:rPr lang="en-US" dirty="0"/>
            </a:br>
            <a:endParaRPr lang="en-US" dirty="0"/>
          </a:p>
        </p:txBody>
      </p:sp>
      <p:sp>
        <p:nvSpPr>
          <p:cNvPr id="7" name="Content Placeholder 6">
            <a:extLst>
              <a:ext uri="{FF2B5EF4-FFF2-40B4-BE49-F238E27FC236}">
                <a16:creationId xmlns:a16="http://schemas.microsoft.com/office/drawing/2014/main" id="{38F1B7CC-9F05-5F64-E305-7D695B3D23C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37313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E9DE7-DC75-46B6-09EC-2464AAC7F44B}"/>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1143EB66-6D9D-A7CD-107C-6F670232BF12}"/>
              </a:ext>
            </a:extLst>
          </p:cNvPr>
          <p:cNvSpPr>
            <a:spLocks noGrp="1"/>
          </p:cNvSpPr>
          <p:nvPr>
            <p:ph idx="1"/>
          </p:nvPr>
        </p:nvSpPr>
        <p:spPr/>
        <p:txBody>
          <a:bodyPr/>
          <a:lstStyle/>
          <a:p>
            <a:pPr marL="0" indent="0">
              <a:buNone/>
            </a:pPr>
            <a:endParaRPr lang="en-US" dirty="0"/>
          </a:p>
          <a:p>
            <a:pPr lvl="1"/>
            <a:r>
              <a:rPr lang="en-US" dirty="0"/>
              <a:t>IP maximalism</a:t>
            </a:r>
          </a:p>
          <a:p>
            <a:pPr lvl="1"/>
            <a:r>
              <a:rPr lang="en-US" dirty="0"/>
              <a:t>Ethics (data privacy, re-use)</a:t>
            </a:r>
          </a:p>
          <a:p>
            <a:pPr lvl="2"/>
            <a:r>
              <a:rPr lang="en-US" dirty="0"/>
              <a:t>Public participants vs professional participants</a:t>
            </a:r>
          </a:p>
          <a:p>
            <a:pPr lvl="2"/>
            <a:r>
              <a:rPr lang="en-US" dirty="0"/>
              <a:t>Re-use of art and documentation (the unknowable future)</a:t>
            </a:r>
          </a:p>
        </p:txBody>
      </p:sp>
    </p:spTree>
    <p:extLst>
      <p:ext uri="{BB962C8B-B14F-4D97-AF65-F5344CB8AC3E}">
        <p14:creationId xmlns:p14="http://schemas.microsoft.com/office/powerpoint/2010/main" val="3119371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E9DE7-DC75-46B6-09EC-2464AAC7F44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143EB66-6D9D-A7CD-107C-6F670232BF12}"/>
              </a:ext>
            </a:extLst>
          </p:cNvPr>
          <p:cNvSpPr>
            <a:spLocks noGrp="1"/>
          </p:cNvSpPr>
          <p:nvPr>
            <p:ph idx="1"/>
          </p:nvPr>
        </p:nvSpPr>
        <p:spPr/>
        <p:txBody>
          <a:bodyPr/>
          <a:lstStyle/>
          <a:p>
            <a:r>
              <a:rPr lang="en-US" dirty="0"/>
              <a:t>Practice research</a:t>
            </a:r>
          </a:p>
          <a:p>
            <a:r>
              <a:rPr lang="en-US" dirty="0"/>
              <a:t>Reproducibility</a:t>
            </a:r>
          </a:p>
          <a:p>
            <a:r>
              <a:rPr lang="en-US" dirty="0"/>
              <a:t>Repository (SPARKLE)</a:t>
            </a:r>
          </a:p>
          <a:p>
            <a:r>
              <a:rPr lang="en-US" dirty="0"/>
              <a:t>Challenges</a:t>
            </a:r>
          </a:p>
          <a:p>
            <a:pPr lvl="1"/>
            <a:r>
              <a:rPr lang="en-US" dirty="0"/>
              <a:t>IP maximalism</a:t>
            </a:r>
          </a:p>
          <a:p>
            <a:pPr lvl="1"/>
            <a:r>
              <a:rPr lang="en-US" dirty="0"/>
              <a:t>Ethics (data privacy, re-use)</a:t>
            </a:r>
          </a:p>
          <a:p>
            <a:pPr lvl="2"/>
            <a:r>
              <a:rPr lang="en-US" dirty="0"/>
              <a:t>Public participants vs professional participants</a:t>
            </a:r>
          </a:p>
          <a:p>
            <a:pPr lvl="2"/>
            <a:r>
              <a:rPr lang="en-US" dirty="0"/>
              <a:t>Re-use of art and documentation (the unknowable future)</a:t>
            </a:r>
          </a:p>
        </p:txBody>
      </p:sp>
    </p:spTree>
    <p:extLst>
      <p:ext uri="{BB962C8B-B14F-4D97-AF65-F5344CB8AC3E}">
        <p14:creationId xmlns:p14="http://schemas.microsoft.com/office/powerpoint/2010/main" val="357695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1072CCCD-7841-9511-8842-0FFF05926869}"/>
              </a:ext>
            </a:extLst>
          </p:cNvPr>
          <p:cNvPicPr>
            <a:picLocks noChangeAspect="1"/>
          </p:cNvPicPr>
          <p:nvPr/>
        </p:nvPicPr>
        <p:blipFill>
          <a:blip r:embed="rId2"/>
          <a:stretch>
            <a:fillRect/>
          </a:stretch>
        </p:blipFill>
        <p:spPr>
          <a:xfrm>
            <a:off x="2373086" y="2863850"/>
            <a:ext cx="9914844" cy="3786331"/>
          </a:xfrm>
          <a:prstGeom prst="rect">
            <a:avLst/>
          </a:prstGeom>
        </p:spPr>
      </p:pic>
      <p:pic>
        <p:nvPicPr>
          <p:cNvPr id="2" name="Picture 1">
            <a:extLst>
              <a:ext uri="{FF2B5EF4-FFF2-40B4-BE49-F238E27FC236}">
                <a16:creationId xmlns:a16="http://schemas.microsoft.com/office/drawing/2014/main" id="{F7275EB1-B940-B717-FA99-25CACAF9C6CD}"/>
              </a:ext>
            </a:extLst>
          </p:cNvPr>
          <p:cNvPicPr>
            <a:picLocks noChangeAspect="1"/>
          </p:cNvPicPr>
          <p:nvPr/>
        </p:nvPicPr>
        <p:blipFill>
          <a:blip r:embed="rId3"/>
          <a:stretch>
            <a:fillRect/>
          </a:stretch>
        </p:blipFill>
        <p:spPr>
          <a:xfrm>
            <a:off x="0" y="0"/>
            <a:ext cx="2863850" cy="2863850"/>
          </a:xfrm>
          <a:prstGeom prst="rect">
            <a:avLst/>
          </a:prstGeom>
        </p:spPr>
      </p:pic>
    </p:spTree>
    <p:extLst>
      <p:ext uri="{BB962C8B-B14F-4D97-AF65-F5344CB8AC3E}">
        <p14:creationId xmlns:p14="http://schemas.microsoft.com/office/powerpoint/2010/main" val="663252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6569C1-61CC-504B-18FA-0C701E103A56}"/>
              </a:ext>
            </a:extLst>
          </p:cNvPr>
          <p:cNvPicPr>
            <a:picLocks noChangeAspect="1"/>
          </p:cNvPicPr>
          <p:nvPr/>
        </p:nvPicPr>
        <p:blipFill rotWithShape="1">
          <a:blip r:embed="rId2"/>
          <a:srcRect t="10165" b="12017"/>
          <a:stretch/>
        </p:blipFill>
        <p:spPr>
          <a:xfrm>
            <a:off x="627889" y="4396923"/>
            <a:ext cx="10936222" cy="406589"/>
          </a:xfrm>
          <a:prstGeom prst="rect">
            <a:avLst/>
          </a:prstGeom>
        </p:spPr>
      </p:pic>
      <p:pic>
        <p:nvPicPr>
          <p:cNvPr id="2" name="Picture 1">
            <a:extLst>
              <a:ext uri="{FF2B5EF4-FFF2-40B4-BE49-F238E27FC236}">
                <a16:creationId xmlns:a16="http://schemas.microsoft.com/office/drawing/2014/main" id="{626EB479-AF9A-D19C-4BF1-68E50562C942}"/>
              </a:ext>
            </a:extLst>
          </p:cNvPr>
          <p:cNvPicPr>
            <a:picLocks noChangeAspect="1"/>
          </p:cNvPicPr>
          <p:nvPr/>
        </p:nvPicPr>
        <p:blipFill>
          <a:blip r:embed="rId3"/>
          <a:stretch>
            <a:fillRect/>
          </a:stretch>
        </p:blipFill>
        <p:spPr>
          <a:xfrm>
            <a:off x="0" y="0"/>
            <a:ext cx="2863850" cy="2863850"/>
          </a:xfrm>
          <a:prstGeom prst="rect">
            <a:avLst/>
          </a:prstGeom>
        </p:spPr>
      </p:pic>
    </p:spTree>
    <p:extLst>
      <p:ext uri="{BB962C8B-B14F-4D97-AF65-F5344CB8AC3E}">
        <p14:creationId xmlns:p14="http://schemas.microsoft.com/office/powerpoint/2010/main" val="123943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E7DDA0B1-7FC3-72A1-DAD2-2EBA8500F598}"/>
              </a:ext>
            </a:extLst>
          </p:cNvPr>
          <p:cNvPicPr>
            <a:picLocks noChangeAspect="1"/>
          </p:cNvPicPr>
          <p:nvPr/>
        </p:nvPicPr>
        <p:blipFill>
          <a:blip r:embed="rId2"/>
          <a:stretch>
            <a:fillRect/>
          </a:stretch>
        </p:blipFill>
        <p:spPr>
          <a:xfrm>
            <a:off x="1065202" y="3029638"/>
            <a:ext cx="10061596" cy="3218081"/>
          </a:xfrm>
          <a:prstGeom prst="rect">
            <a:avLst/>
          </a:prstGeom>
        </p:spPr>
      </p:pic>
      <p:pic>
        <p:nvPicPr>
          <p:cNvPr id="2" name="Picture 1">
            <a:extLst>
              <a:ext uri="{FF2B5EF4-FFF2-40B4-BE49-F238E27FC236}">
                <a16:creationId xmlns:a16="http://schemas.microsoft.com/office/drawing/2014/main" id="{74E2B857-D887-91A1-5C4E-FE09E2A56E85}"/>
              </a:ext>
            </a:extLst>
          </p:cNvPr>
          <p:cNvPicPr>
            <a:picLocks noChangeAspect="1"/>
          </p:cNvPicPr>
          <p:nvPr/>
        </p:nvPicPr>
        <p:blipFill>
          <a:blip r:embed="rId3"/>
          <a:stretch>
            <a:fillRect/>
          </a:stretch>
        </p:blipFill>
        <p:spPr>
          <a:xfrm>
            <a:off x="0" y="0"/>
            <a:ext cx="2863850" cy="2863850"/>
          </a:xfrm>
          <a:prstGeom prst="rect">
            <a:avLst/>
          </a:prstGeom>
        </p:spPr>
      </p:pic>
    </p:spTree>
    <p:extLst>
      <p:ext uri="{BB962C8B-B14F-4D97-AF65-F5344CB8AC3E}">
        <p14:creationId xmlns:p14="http://schemas.microsoft.com/office/powerpoint/2010/main" val="2197880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5E62-A0A8-3449-91FE-4C7E4FDD5CA5}"/>
              </a:ext>
            </a:extLst>
          </p:cNvPr>
          <p:cNvSpPr>
            <a:spLocks noGrp="1"/>
          </p:cNvSpPr>
          <p:nvPr>
            <p:ph type="title"/>
          </p:nvPr>
        </p:nvSpPr>
        <p:spPr>
          <a:xfrm>
            <a:off x="1828038" y="1097281"/>
            <a:ext cx="8535924" cy="5103034"/>
          </a:xfrm>
        </p:spPr>
        <p:txBody>
          <a:bodyPr>
            <a:noAutofit/>
          </a:bodyPr>
          <a:lstStyle/>
          <a:p>
            <a:pPr algn="ctr"/>
            <a:r>
              <a:rPr lang="en-GB" sz="4800" dirty="0">
                <a:solidFill>
                  <a:schemeClr val="bg1"/>
                </a:solidFill>
              </a:rPr>
              <a:t>For the purposes of the REF, research is defined as </a:t>
            </a:r>
            <a:r>
              <a:rPr lang="en-GB" sz="4800" b="1" dirty="0">
                <a:solidFill>
                  <a:schemeClr val="accent6">
                    <a:lumMod val="75000"/>
                  </a:schemeClr>
                </a:solidFill>
              </a:rPr>
              <a:t>a process of investigation</a:t>
            </a:r>
            <a:r>
              <a:rPr lang="en-GB" sz="4800" b="1" dirty="0">
                <a:solidFill>
                  <a:schemeClr val="bg1"/>
                </a:solidFill>
              </a:rPr>
              <a:t> </a:t>
            </a:r>
            <a:r>
              <a:rPr lang="en-GB" sz="4800" b="1" dirty="0">
                <a:solidFill>
                  <a:srgbClr val="FFC000"/>
                </a:solidFill>
              </a:rPr>
              <a:t>leading to new insights</a:t>
            </a:r>
            <a:r>
              <a:rPr lang="en-GB" sz="4800" b="1" dirty="0">
                <a:solidFill>
                  <a:schemeClr val="bg1"/>
                </a:solidFill>
              </a:rPr>
              <a:t>, </a:t>
            </a:r>
            <a:r>
              <a:rPr lang="en-GB" sz="4800" b="1" dirty="0">
                <a:solidFill>
                  <a:srgbClr val="FF5DC5"/>
                </a:solidFill>
              </a:rPr>
              <a:t>effectively shared</a:t>
            </a:r>
            <a:r>
              <a:rPr lang="en-GB" sz="4800" b="1" dirty="0">
                <a:solidFill>
                  <a:schemeClr val="bg1"/>
                </a:solidFill>
              </a:rPr>
              <a:t>.</a:t>
            </a:r>
            <a:br>
              <a:rPr lang="en-GB" sz="4800" b="1" dirty="0">
                <a:solidFill>
                  <a:schemeClr val="bg1"/>
                </a:solidFill>
              </a:rPr>
            </a:br>
            <a:endParaRPr lang="en-US" sz="4800" dirty="0">
              <a:solidFill>
                <a:schemeClr val="bg1"/>
              </a:solidFill>
            </a:endParaRPr>
          </a:p>
        </p:txBody>
      </p:sp>
      <p:pic>
        <p:nvPicPr>
          <p:cNvPr id="8" name="Picture 7" descr="Icon&#10;&#10;Description automatically generated">
            <a:extLst>
              <a:ext uri="{FF2B5EF4-FFF2-40B4-BE49-F238E27FC236}">
                <a16:creationId xmlns:a16="http://schemas.microsoft.com/office/drawing/2014/main" id="{F61B96A2-3360-E52E-B60B-1047EAC78230}"/>
              </a:ext>
            </a:extLst>
          </p:cNvPr>
          <p:cNvPicPr>
            <a:picLocks noChangeAspect="1"/>
          </p:cNvPicPr>
          <p:nvPr/>
        </p:nvPicPr>
        <p:blipFill>
          <a:blip r:embed="rId3"/>
          <a:stretch>
            <a:fillRect/>
          </a:stretch>
        </p:blipFill>
        <p:spPr>
          <a:xfrm>
            <a:off x="10543575" y="0"/>
            <a:ext cx="1648425" cy="428927"/>
          </a:xfrm>
          <a:prstGeom prst="rect">
            <a:avLst/>
          </a:prstGeom>
        </p:spPr>
      </p:pic>
    </p:spTree>
    <p:extLst>
      <p:ext uri="{BB962C8B-B14F-4D97-AF65-F5344CB8AC3E}">
        <p14:creationId xmlns:p14="http://schemas.microsoft.com/office/powerpoint/2010/main" val="4271051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5E62-A0A8-3449-91FE-4C7E4FDD5CA5}"/>
              </a:ext>
            </a:extLst>
          </p:cNvPr>
          <p:cNvSpPr>
            <a:spLocks noGrp="1"/>
          </p:cNvSpPr>
          <p:nvPr>
            <p:ph type="title"/>
          </p:nvPr>
        </p:nvSpPr>
        <p:spPr>
          <a:xfrm>
            <a:off x="377952" y="975360"/>
            <a:ext cx="11667744" cy="6346619"/>
          </a:xfrm>
        </p:spPr>
        <p:txBody>
          <a:bodyPr>
            <a:noAutofit/>
          </a:bodyPr>
          <a:lstStyle/>
          <a:p>
            <a:pPr algn="ctr"/>
            <a:r>
              <a:rPr lang="en-GB" dirty="0">
                <a:solidFill>
                  <a:schemeClr val="bg1"/>
                </a:solidFill>
              </a:rPr>
              <a:t>research activities should primarily be concerned with research processes, rather than outputs.</a:t>
            </a:r>
            <a:br>
              <a:rPr lang="en-GB" dirty="0">
                <a:solidFill>
                  <a:schemeClr val="bg1"/>
                </a:solidFill>
              </a:rPr>
            </a:br>
            <a:br>
              <a:rPr lang="en-GB" dirty="0">
                <a:solidFill>
                  <a:schemeClr val="bg1"/>
                </a:solidFill>
              </a:rPr>
            </a:br>
            <a:r>
              <a:rPr lang="en-GB" dirty="0">
                <a:solidFill>
                  <a:schemeClr val="bg1"/>
                </a:solidFill>
              </a:rPr>
              <a:t>Our primary concern is to ensure that the research we fund addresses </a:t>
            </a:r>
            <a:r>
              <a:rPr lang="en-GB" dirty="0">
                <a:solidFill>
                  <a:schemeClr val="accent6">
                    <a:lumMod val="75000"/>
                  </a:schemeClr>
                </a:solidFill>
              </a:rPr>
              <a:t>clearly-articulated research questions, issues or problems</a:t>
            </a:r>
            <a:r>
              <a:rPr lang="en-GB" dirty="0">
                <a:solidFill>
                  <a:schemeClr val="bg1"/>
                </a:solidFill>
              </a:rPr>
              <a:t>, </a:t>
            </a:r>
            <a:r>
              <a:rPr lang="en-GB" dirty="0">
                <a:solidFill>
                  <a:srgbClr val="FFC000"/>
                </a:solidFill>
              </a:rPr>
              <a:t>set in a clear context of other research in that area</a:t>
            </a:r>
            <a:r>
              <a:rPr lang="en-GB" dirty="0">
                <a:solidFill>
                  <a:schemeClr val="bg1"/>
                </a:solidFill>
              </a:rPr>
              <a:t>, and using appropriate research methods and/or approaches.</a:t>
            </a:r>
            <a:br>
              <a:rPr lang="en-GB" sz="6000" dirty="0">
                <a:solidFill>
                  <a:schemeClr val="bg1"/>
                </a:solidFill>
              </a:rPr>
            </a:br>
            <a:endParaRPr lang="en-US" sz="6000" dirty="0">
              <a:solidFill>
                <a:schemeClr val="bg1"/>
              </a:solidFill>
            </a:endParaRPr>
          </a:p>
        </p:txBody>
      </p:sp>
      <p:pic>
        <p:nvPicPr>
          <p:cNvPr id="4" name="Picture 3" descr="Logo&#10;&#10;Description automatically generated with low confidence">
            <a:extLst>
              <a:ext uri="{FF2B5EF4-FFF2-40B4-BE49-F238E27FC236}">
                <a16:creationId xmlns:a16="http://schemas.microsoft.com/office/drawing/2014/main" id="{D5A5591D-B6B4-1F73-9AEB-DC66D98FAFD4}"/>
              </a:ext>
            </a:extLst>
          </p:cNvPr>
          <p:cNvPicPr>
            <a:picLocks noChangeAspect="1"/>
          </p:cNvPicPr>
          <p:nvPr/>
        </p:nvPicPr>
        <p:blipFill>
          <a:blip r:embed="rId3"/>
          <a:stretch>
            <a:fillRect/>
          </a:stretch>
        </p:blipFill>
        <p:spPr>
          <a:xfrm>
            <a:off x="0" y="0"/>
            <a:ext cx="938784" cy="901678"/>
          </a:xfrm>
          <a:prstGeom prst="rect">
            <a:avLst/>
          </a:prstGeom>
        </p:spPr>
      </p:pic>
    </p:spTree>
    <p:extLst>
      <p:ext uri="{BB962C8B-B14F-4D97-AF65-F5344CB8AC3E}">
        <p14:creationId xmlns:p14="http://schemas.microsoft.com/office/powerpoint/2010/main" val="366615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5E62-A0A8-3449-91FE-4C7E4FDD5CA5}"/>
              </a:ext>
            </a:extLst>
          </p:cNvPr>
          <p:cNvSpPr>
            <a:spLocks noGrp="1"/>
          </p:cNvSpPr>
          <p:nvPr>
            <p:ph type="title"/>
          </p:nvPr>
        </p:nvSpPr>
        <p:spPr>
          <a:xfrm>
            <a:off x="6096000" y="2481093"/>
            <a:ext cx="5949696" cy="1240572"/>
          </a:xfrm>
        </p:spPr>
        <p:txBody>
          <a:bodyPr>
            <a:noAutofit/>
          </a:bodyPr>
          <a:lstStyle/>
          <a:p>
            <a:pPr algn="ctr"/>
            <a:r>
              <a:rPr lang="en-GB" sz="3200" dirty="0">
                <a:solidFill>
                  <a:schemeClr val="accent6">
                    <a:lumMod val="75000"/>
                  </a:schemeClr>
                </a:solidFill>
              </a:rPr>
              <a:t>clearly-articulated research questions, issues or problems</a:t>
            </a:r>
            <a:endParaRPr lang="en-US" sz="3200" dirty="0">
              <a:solidFill>
                <a:schemeClr val="bg1"/>
              </a:solidFill>
            </a:endParaRPr>
          </a:p>
        </p:txBody>
      </p:sp>
      <p:pic>
        <p:nvPicPr>
          <p:cNvPr id="4" name="Picture 3" descr="Logo&#10;&#10;Description automatically generated with low confidence">
            <a:extLst>
              <a:ext uri="{FF2B5EF4-FFF2-40B4-BE49-F238E27FC236}">
                <a16:creationId xmlns:a16="http://schemas.microsoft.com/office/drawing/2014/main" id="{D5A5591D-B6B4-1F73-9AEB-DC66D98FAFD4}"/>
              </a:ext>
            </a:extLst>
          </p:cNvPr>
          <p:cNvPicPr>
            <a:picLocks noChangeAspect="1"/>
          </p:cNvPicPr>
          <p:nvPr/>
        </p:nvPicPr>
        <p:blipFill rotWithShape="1">
          <a:blip r:embed="rId3"/>
          <a:srcRect t="54129"/>
          <a:stretch/>
        </p:blipFill>
        <p:spPr>
          <a:xfrm>
            <a:off x="9179333" y="472183"/>
            <a:ext cx="2023872" cy="891669"/>
          </a:xfrm>
          <a:prstGeom prst="rect">
            <a:avLst/>
          </a:prstGeom>
        </p:spPr>
      </p:pic>
      <p:pic>
        <p:nvPicPr>
          <p:cNvPr id="5" name="Picture 4" descr="Icon&#10;&#10;Description automatically generated">
            <a:extLst>
              <a:ext uri="{FF2B5EF4-FFF2-40B4-BE49-F238E27FC236}">
                <a16:creationId xmlns:a16="http://schemas.microsoft.com/office/drawing/2014/main" id="{87AFFD83-4038-1FC8-8E38-C01E8020FB30}"/>
              </a:ext>
            </a:extLst>
          </p:cNvPr>
          <p:cNvPicPr>
            <a:picLocks noChangeAspect="1"/>
          </p:cNvPicPr>
          <p:nvPr/>
        </p:nvPicPr>
        <p:blipFill>
          <a:blip r:embed="rId4"/>
          <a:stretch>
            <a:fillRect/>
          </a:stretch>
        </p:blipFill>
        <p:spPr>
          <a:xfrm>
            <a:off x="1266002" y="472182"/>
            <a:ext cx="3228506" cy="840070"/>
          </a:xfrm>
          <a:prstGeom prst="rect">
            <a:avLst/>
          </a:prstGeom>
        </p:spPr>
      </p:pic>
      <p:sp>
        <p:nvSpPr>
          <p:cNvPr id="6" name="Title 1">
            <a:extLst>
              <a:ext uri="{FF2B5EF4-FFF2-40B4-BE49-F238E27FC236}">
                <a16:creationId xmlns:a16="http://schemas.microsoft.com/office/drawing/2014/main" id="{81583D5F-D99B-3F95-2894-9446F0A9B322}"/>
              </a:ext>
            </a:extLst>
          </p:cNvPr>
          <p:cNvSpPr txBox="1">
            <a:spLocks/>
          </p:cNvSpPr>
          <p:nvPr/>
        </p:nvSpPr>
        <p:spPr>
          <a:xfrm>
            <a:off x="115826" y="2317164"/>
            <a:ext cx="5949696" cy="1240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accent6">
                    <a:lumMod val="75000"/>
                  </a:schemeClr>
                </a:solidFill>
              </a:rPr>
              <a:t>a process of investigation</a:t>
            </a:r>
            <a:endParaRPr lang="en-US" sz="3200" dirty="0">
              <a:solidFill>
                <a:schemeClr val="bg1"/>
              </a:solidFill>
            </a:endParaRPr>
          </a:p>
        </p:txBody>
      </p:sp>
      <p:sp>
        <p:nvSpPr>
          <p:cNvPr id="8" name="Title 1">
            <a:extLst>
              <a:ext uri="{FF2B5EF4-FFF2-40B4-BE49-F238E27FC236}">
                <a16:creationId xmlns:a16="http://schemas.microsoft.com/office/drawing/2014/main" id="{B9BFCCA3-B66C-5DB6-E308-8A07B6B0C633}"/>
              </a:ext>
            </a:extLst>
          </p:cNvPr>
          <p:cNvSpPr txBox="1">
            <a:spLocks/>
          </p:cNvSpPr>
          <p:nvPr/>
        </p:nvSpPr>
        <p:spPr>
          <a:xfrm>
            <a:off x="6366440" y="3721665"/>
            <a:ext cx="5408815" cy="1322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rgbClr val="FFC000"/>
                </a:solidFill>
              </a:rPr>
              <a:t>set in a clear context of other research in that area</a:t>
            </a:r>
            <a:endParaRPr lang="en-US" sz="3200" dirty="0">
              <a:solidFill>
                <a:schemeClr val="bg1"/>
              </a:solidFill>
            </a:endParaRPr>
          </a:p>
        </p:txBody>
      </p:sp>
      <p:sp>
        <p:nvSpPr>
          <p:cNvPr id="11" name="Title 1">
            <a:extLst>
              <a:ext uri="{FF2B5EF4-FFF2-40B4-BE49-F238E27FC236}">
                <a16:creationId xmlns:a16="http://schemas.microsoft.com/office/drawing/2014/main" id="{19ABD9C9-72A3-DBD5-FA18-D32FB5C461E8}"/>
              </a:ext>
            </a:extLst>
          </p:cNvPr>
          <p:cNvSpPr txBox="1">
            <a:spLocks/>
          </p:cNvSpPr>
          <p:nvPr/>
        </p:nvSpPr>
        <p:spPr>
          <a:xfrm>
            <a:off x="73152" y="3566328"/>
            <a:ext cx="5949696" cy="12405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rgbClr val="FFC000"/>
                </a:solidFill>
              </a:rPr>
              <a:t>leading to new insights</a:t>
            </a:r>
            <a:endParaRPr lang="en-US" sz="3200" dirty="0">
              <a:solidFill>
                <a:schemeClr val="bg1"/>
              </a:solidFill>
            </a:endParaRPr>
          </a:p>
        </p:txBody>
      </p:sp>
      <p:pic>
        <p:nvPicPr>
          <p:cNvPr id="12" name="Picture 11" descr="Logo&#10;&#10;Description automatically generated with low confidence">
            <a:extLst>
              <a:ext uri="{FF2B5EF4-FFF2-40B4-BE49-F238E27FC236}">
                <a16:creationId xmlns:a16="http://schemas.microsoft.com/office/drawing/2014/main" id="{84C8F53E-7329-1934-F08F-77387004E18B}"/>
              </a:ext>
            </a:extLst>
          </p:cNvPr>
          <p:cNvPicPr>
            <a:picLocks noChangeAspect="1"/>
          </p:cNvPicPr>
          <p:nvPr/>
        </p:nvPicPr>
        <p:blipFill rotWithShape="1">
          <a:blip r:embed="rId3"/>
          <a:srcRect t="11003" b="43127"/>
          <a:stretch/>
        </p:blipFill>
        <p:spPr>
          <a:xfrm>
            <a:off x="7284719" y="472182"/>
            <a:ext cx="2023872" cy="891670"/>
          </a:xfrm>
          <a:prstGeom prst="rect">
            <a:avLst/>
          </a:prstGeom>
        </p:spPr>
      </p:pic>
      <p:sp>
        <p:nvSpPr>
          <p:cNvPr id="13" name="Title 1">
            <a:extLst>
              <a:ext uri="{FF2B5EF4-FFF2-40B4-BE49-F238E27FC236}">
                <a16:creationId xmlns:a16="http://schemas.microsoft.com/office/drawing/2014/main" id="{A9F2AA8C-C798-BAA4-B2AE-0BA566A2041E}"/>
              </a:ext>
            </a:extLst>
          </p:cNvPr>
          <p:cNvSpPr txBox="1">
            <a:spLocks/>
          </p:cNvSpPr>
          <p:nvPr/>
        </p:nvSpPr>
        <p:spPr>
          <a:xfrm>
            <a:off x="244948" y="4875837"/>
            <a:ext cx="5949696" cy="10985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rgbClr val="FF5DC5"/>
                </a:solidFill>
              </a:rPr>
              <a:t>effectively shared</a:t>
            </a:r>
            <a:endParaRPr lang="en-US" sz="3200" dirty="0">
              <a:solidFill>
                <a:srgbClr val="FF5DC5"/>
              </a:solidFill>
            </a:endParaRPr>
          </a:p>
        </p:txBody>
      </p:sp>
      <p:sp>
        <p:nvSpPr>
          <p:cNvPr id="14" name="Title 1">
            <a:extLst>
              <a:ext uri="{FF2B5EF4-FFF2-40B4-BE49-F238E27FC236}">
                <a16:creationId xmlns:a16="http://schemas.microsoft.com/office/drawing/2014/main" id="{3D9BAD5C-224F-3B8D-9038-901D84436158}"/>
              </a:ext>
            </a:extLst>
          </p:cNvPr>
          <p:cNvSpPr txBox="1">
            <a:spLocks/>
          </p:cNvSpPr>
          <p:nvPr/>
        </p:nvSpPr>
        <p:spPr>
          <a:xfrm>
            <a:off x="6059113" y="4916203"/>
            <a:ext cx="5949696" cy="10985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rgbClr val="FF5DC5"/>
                </a:solidFill>
              </a:rPr>
              <a:t>?</a:t>
            </a:r>
            <a:endParaRPr lang="en-US" sz="3200" dirty="0">
              <a:solidFill>
                <a:srgbClr val="FF5DC5"/>
              </a:solidFill>
            </a:endParaRPr>
          </a:p>
        </p:txBody>
      </p:sp>
    </p:spTree>
    <p:extLst>
      <p:ext uri="{BB962C8B-B14F-4D97-AF65-F5344CB8AC3E}">
        <p14:creationId xmlns:p14="http://schemas.microsoft.com/office/powerpoint/2010/main" val="2134453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945</Words>
  <Application>Microsoft Macintosh PowerPoint</Application>
  <PresentationFormat>Widescreen</PresentationFormat>
  <Paragraphs>131</Paragraphs>
  <Slides>33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Optima</vt:lpstr>
      <vt:lpstr>Office Theme</vt:lpstr>
      <vt:lpstr>‘Open’ Practice Research (Arts)</vt:lpstr>
      <vt:lpstr>Overview</vt:lpstr>
      <vt:lpstr>PowerPoint Presentation</vt:lpstr>
      <vt:lpstr>PowerPoint Presentation</vt:lpstr>
      <vt:lpstr>PowerPoint Presentation</vt:lpstr>
      <vt:lpstr>PowerPoint Presentation</vt:lpstr>
      <vt:lpstr>For the purposes of the REF, research is defined as a process of investigation leading to new insights, effectively shared. </vt:lpstr>
      <vt:lpstr>research activities should primarily be concerned with research processes, rather than outputs.  Our primary concern is to ensure that the research we fund addresses clearly-articulated research questions, issues or problems, set in a clear context of other research in that area, and using appropriate research methods and/or approaches. </vt:lpstr>
      <vt:lpstr>clearly-articulated research questions, issues or problems</vt:lpstr>
      <vt:lpstr>The research should be conceived as broadly as possible and so consideration should also be given to the outcomes of, and audiences for, the research. The outcomes of the research may only benefit other researchers and influence future research, but consideration must be given to potential opportunities for the transfer of knowledge into new contexts where the research could have an impact.</vt:lpstr>
      <vt:lpstr>REF2021 panel feedback to the sector</vt:lpstr>
      <vt:lpstr>REF2021 panel feedback to the sector</vt:lpstr>
      <vt:lpstr>Repository (SPARKLE)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Reproducibility </vt:lpstr>
      <vt:lpstr>Challenges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Research in the Performing Arts</dc:title>
  <dc:creator>Scott McLaughlin</dc:creator>
  <cp:lastModifiedBy>Scott McLaughlin</cp:lastModifiedBy>
  <cp:revision>15</cp:revision>
  <dcterms:created xsi:type="dcterms:W3CDTF">2022-09-12T00:11:18Z</dcterms:created>
  <dcterms:modified xsi:type="dcterms:W3CDTF">2022-09-12T10:35:47Z</dcterms:modified>
</cp:coreProperties>
</file>