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sldIdLst>
    <p:sldId id="284" r:id="rId2"/>
    <p:sldId id="269" r:id="rId3"/>
    <p:sldId id="271" r:id="rId4"/>
    <p:sldId id="260" r:id="rId5"/>
    <p:sldId id="257" r:id="rId6"/>
    <p:sldId id="258" r:id="rId7"/>
    <p:sldId id="278" r:id="rId8"/>
    <p:sldId id="277" r:id="rId9"/>
    <p:sldId id="263" r:id="rId10"/>
    <p:sldId id="283" r:id="rId11"/>
    <p:sldId id="272" r:id="rId12"/>
    <p:sldId id="282" r:id="rId13"/>
    <p:sldId id="274" r:id="rId14"/>
  </p:sldIdLst>
  <p:sldSz cx="12192000" cy="6858000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Calibri Light" panose="020F0302020204030204" pitchFamily="34" charset="0"/>
      <p:regular r:id="rId20"/>
      <p:italic r:id="rId21"/>
    </p:embeddedFont>
  </p:embeddedFontLst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63767" autoAdjust="0"/>
  </p:normalViewPr>
  <p:slideViewPr>
    <p:cSldViewPr snapToGrid="0">
      <p:cViewPr varScale="1">
        <p:scale>
          <a:sx n="53" d="100"/>
          <a:sy n="53" d="100"/>
        </p:scale>
        <p:origin x="-12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storage.its.york.ac.uk\pshome\sr852\My%20Documents\WORK\ADMINISTRATION\BOARD%20OF%20STUDIES\GENERAL%20INFORMATION\Assessment%20Template%202017-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storage.its.york.ac.uk\pshome\sr852\My%20Documents\WORK\ADMINISTRATION\BOARD%20OF%20STUDIES\BoS%20AGENDA\2016-17\ASsessment%20Types2.pptx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storage.its.york.ac.uk\pshome\sr852\My%20Documents\WORK\TEACHING\SUPERVISEES\Y1_Assessment%20Template%202015-16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storage.its.york.ac.uk\pshome\sr852\My%20Documents\WORK\ADMINISTRATION\BOARD%20OF%20STUDIES\GENERAL%20INFORMATION\Assessment%20Template%202017-18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\\storage.its.york.ac.uk\pshome\sr852\My%20Documents\WORK\ADMINISTRATION\BOARD%20OF%20STUDIES\GENERAL%20INFORMATION\Assessment%20Template%202017-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B45-460A-A269-7F2EA9C926F2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B45-460A-A269-7F2EA9C926F2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B45-460A-A269-7F2EA9C926F2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B45-460A-A269-7F2EA9C926F2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'Year 3 MPsych'!$Q$3:$T$3</c:f>
              <c:numCache>
                <c:formatCode>General</c:formatCode>
                <c:ptCount val="4"/>
                <c:pt idx="0">
                  <c:v>10.833333333333332</c:v>
                </c:pt>
                <c:pt idx="1">
                  <c:v>15.729166666666664</c:v>
                </c:pt>
                <c:pt idx="2">
                  <c:v>47.187499999999993</c:v>
                </c:pt>
                <c:pt idx="3">
                  <c:v>26.25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B45-460A-A269-7F2EA9C926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BSc!$C$4</c:f>
              <c:strCache>
                <c:ptCount val="1"/>
                <c:pt idx="0">
                  <c:v>Y2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92-4F06-8C9F-D2F0F78F9CA6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92-4F06-8C9F-D2F0F78F9CA6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292-4F06-8C9F-D2F0F78F9CA6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292-4F06-8C9F-D2F0F78F9CA6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BSc!$D$2:$G$2</c:f>
              <c:strCache>
                <c:ptCount val="4"/>
                <c:pt idx="0">
                  <c:v>Testing Knowledge</c:v>
                </c:pt>
                <c:pt idx="1">
                  <c:v>Knowledge</c:v>
                </c:pt>
                <c:pt idx="2">
                  <c:v>Communication</c:v>
                </c:pt>
                <c:pt idx="3">
                  <c:v>Skills/Organization</c:v>
                </c:pt>
              </c:strCache>
            </c:strRef>
          </c:cat>
          <c:val>
            <c:numRef>
              <c:f>BSc!$D$4:$G$4</c:f>
              <c:numCache>
                <c:formatCode>General</c:formatCode>
                <c:ptCount val="4"/>
                <c:pt idx="0">
                  <c:v>49</c:v>
                </c:pt>
                <c:pt idx="1">
                  <c:v>5.75</c:v>
                </c:pt>
                <c:pt idx="2">
                  <c:v>17.25</c:v>
                </c:pt>
                <c:pt idx="3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292-4F06-8C9F-D2F0F78F9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B20-46DD-948A-25E1D4F23657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B20-46DD-948A-25E1D4F23657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B20-46DD-948A-25E1D4F23657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B20-46DD-948A-25E1D4F23657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'Year 1_New'!$V$6:$Y$6</c:f>
              <c:strCache>
                <c:ptCount val="4"/>
                <c:pt idx="0">
                  <c:v>Testing Facts (MCQs)</c:v>
                </c:pt>
                <c:pt idx="1">
                  <c:v>Testing Facts (Essays)</c:v>
                </c:pt>
                <c:pt idx="2">
                  <c:v>Critical Thinking/Communication</c:v>
                </c:pt>
                <c:pt idx="3">
                  <c:v>Skills/Organization</c:v>
                </c:pt>
              </c:strCache>
            </c:strRef>
          </c:cat>
          <c:val>
            <c:numRef>
              <c:f>'Year 1_New'!$V$7:$Y$7</c:f>
              <c:numCache>
                <c:formatCode>0.00</c:formatCode>
                <c:ptCount val="4"/>
                <c:pt idx="0">
                  <c:v>60.833333333333329</c:v>
                </c:pt>
                <c:pt idx="1">
                  <c:v>4.1666666666666661</c:v>
                </c:pt>
                <c:pt idx="2">
                  <c:v>12.499999999999998</c:v>
                </c:pt>
                <c:pt idx="3">
                  <c:v>22.5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B20-46DD-948A-25E1D4F23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70-4DAE-8FFE-94DC78B6B5F0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70-4DAE-8FFE-94DC78B6B5F0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270-4DAE-8FFE-94DC78B6B5F0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270-4DAE-8FFE-94DC78B6B5F0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'Year 4'!$Q$3:$T$3</c:f>
              <c:numCache>
                <c:formatCode>General</c:formatCode>
                <c:ptCount val="4"/>
                <c:pt idx="0">
                  <c:v>0</c:v>
                </c:pt>
                <c:pt idx="1">
                  <c:v>18.333333333333332</c:v>
                </c:pt>
                <c:pt idx="2">
                  <c:v>55</c:v>
                </c:pt>
                <c:pt idx="3">
                  <c:v>26.666666666666664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270-4DAE-8FFE-94DC78B6B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B1C-46E3-9A66-80599F20C9B5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B1C-46E3-9A66-80599F20C9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B1C-46E3-9A66-80599F20C9B5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B1C-46E3-9A66-80599F20C9B5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B1C-46E3-9A66-80599F20C9B5}"/>
              </c:ext>
            </c:extLst>
          </c:dPt>
          <c:dPt>
            <c:idx val="5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B1C-46E3-9A66-80599F20C9B5}"/>
              </c:ext>
            </c:extLst>
          </c:dPt>
          <c:dPt>
            <c:idx val="6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B1C-46E3-9A66-80599F20C9B5}"/>
              </c:ext>
            </c:extLst>
          </c:dPt>
          <c:dPt>
            <c:idx val="7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B1C-46E3-9A66-80599F20C9B5}"/>
              </c:ext>
            </c:extLst>
          </c:dPt>
          <c:dPt>
            <c:idx val="8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B1C-46E3-9A66-80599F20C9B5}"/>
              </c:ext>
            </c:extLst>
          </c:dPt>
          <c:dPt>
            <c:idx val="9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AB1C-46E3-9A66-80599F20C9B5}"/>
              </c:ext>
            </c:extLst>
          </c:dPt>
          <c:dPt>
            <c:idx val="1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AB1C-46E3-9A66-80599F20C9B5}"/>
              </c:ext>
            </c:extLst>
          </c:dPt>
          <c:dPt>
            <c:idx val="1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AB1C-46E3-9A66-80599F20C9B5}"/>
              </c:ext>
            </c:extLst>
          </c:dPt>
          <c:cat>
            <c:multiLvlStrRef>
              <c:f>'Overall BSc'!$K$28:$V$29</c:f>
              <c:multiLvlStrCache>
                <c:ptCount val="12"/>
                <c:lvl>
                  <c:pt idx="0">
                    <c:v>Y2</c:v>
                  </c:pt>
                  <c:pt idx="1">
                    <c:v>Y3</c:v>
                  </c:pt>
                  <c:pt idx="2">
                    <c:v>Y4</c:v>
                  </c:pt>
                  <c:pt idx="3">
                    <c:v>Y2</c:v>
                  </c:pt>
                  <c:pt idx="4">
                    <c:v>Y3</c:v>
                  </c:pt>
                  <c:pt idx="5">
                    <c:v>Y4</c:v>
                  </c:pt>
                  <c:pt idx="6">
                    <c:v>Y2</c:v>
                  </c:pt>
                  <c:pt idx="7">
                    <c:v>Y3</c:v>
                  </c:pt>
                  <c:pt idx="8">
                    <c:v>Y4</c:v>
                  </c:pt>
                  <c:pt idx="9">
                    <c:v>Y2</c:v>
                  </c:pt>
                  <c:pt idx="10">
                    <c:v>Y3</c:v>
                  </c:pt>
                  <c:pt idx="11">
                    <c:v>Y4</c:v>
                  </c:pt>
                </c:lvl>
                <c:lvl>
                  <c:pt idx="0">
                    <c:v>Testing Knowledge</c:v>
                  </c:pt>
                  <c:pt idx="3">
                    <c:v>Essay Know</c:v>
                  </c:pt>
                  <c:pt idx="6">
                    <c:v>Essay Eval</c:v>
                  </c:pt>
                  <c:pt idx="9">
                    <c:v>Skills</c:v>
                  </c:pt>
                </c:lvl>
              </c:multiLvlStrCache>
            </c:multiLvlStrRef>
          </c:cat>
          <c:val>
            <c:numRef>
              <c:f>'Overall BSc'!$K$30:$V$30</c:f>
              <c:numCache>
                <c:formatCode>0.00</c:formatCode>
                <c:ptCount val="12"/>
                <c:pt idx="0">
                  <c:v>12.291666666666664</c:v>
                </c:pt>
                <c:pt idx="1">
                  <c:v>4.0625</c:v>
                </c:pt>
                <c:pt idx="2">
                  <c:v>0</c:v>
                </c:pt>
                <c:pt idx="3">
                  <c:v>1.40625</c:v>
                </c:pt>
                <c:pt idx="4">
                  <c:v>5.8984374999999991</c:v>
                </c:pt>
                <c:pt idx="5">
                  <c:v>6.875</c:v>
                </c:pt>
                <c:pt idx="6">
                  <c:v>4.21875</c:v>
                </c:pt>
                <c:pt idx="7">
                  <c:v>17.695312499999996</c:v>
                </c:pt>
                <c:pt idx="8">
                  <c:v>20.625</c:v>
                </c:pt>
                <c:pt idx="9">
                  <c:v>7.0833333333333321</c:v>
                </c:pt>
                <c:pt idx="10">
                  <c:v>9.84375</c:v>
                </c:pt>
                <c:pt idx="1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AB1C-46E3-9A66-80599F20C9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554D7-0DB4-422B-BD7A-D36C277B385B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8D899-1DEA-4532-BDFB-56C0E7E1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12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8D899-1DEA-4532-BDFB-56C0E7E14FB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99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A3D4-C257-4D40-A50E-420EA3BB7631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8772-D1D6-412A-B31B-1C741FFB3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26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A3D4-C257-4D40-A50E-420EA3BB7631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8772-D1D6-412A-B31B-1C741FFB3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42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A3D4-C257-4D40-A50E-420EA3BB7631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8772-D1D6-412A-B31B-1C741FFB3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17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A3D4-C257-4D40-A50E-420EA3BB7631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8772-D1D6-412A-B31B-1C741FFB3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66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A3D4-C257-4D40-A50E-420EA3BB7631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8772-D1D6-412A-B31B-1C741FFB3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4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A3D4-C257-4D40-A50E-420EA3BB7631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8772-D1D6-412A-B31B-1C741FFB3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64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A3D4-C257-4D40-A50E-420EA3BB7631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8772-D1D6-412A-B31B-1C741FFB3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42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A3D4-C257-4D40-A50E-420EA3BB7631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8772-D1D6-412A-B31B-1C741FFB3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55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A3D4-C257-4D40-A50E-420EA3BB7631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8772-D1D6-412A-B31B-1C741FFB3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74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A3D4-C257-4D40-A50E-420EA3BB7631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8772-D1D6-412A-B31B-1C741FFB3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8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A3D4-C257-4D40-A50E-420EA3BB7631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8772-D1D6-412A-B31B-1C741FFB3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54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1A3D4-C257-4D40-A50E-420EA3BB7631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38772-D1D6-412A-B31B-1C741FFB39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23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842" y="2660852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Y4 Student Voice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6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" y="2422525"/>
            <a:ext cx="10515600" cy="1325563"/>
          </a:xfrm>
        </p:spPr>
        <p:txBody>
          <a:bodyPr/>
          <a:lstStyle/>
          <a:p>
            <a:r>
              <a:rPr lang="en-GB" dirty="0" smtClean="0"/>
              <a:t>How has your voice contributed to the course over the past four years?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07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urved Down Arrow 21"/>
          <p:cNvSpPr/>
          <p:nvPr/>
        </p:nvSpPr>
        <p:spPr>
          <a:xfrm rot="10800000">
            <a:off x="1722395" y="4749850"/>
            <a:ext cx="9168063" cy="16138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351359" y="2253916"/>
            <a:ext cx="2540038" cy="15994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Board of Studies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6306429" y="2253916"/>
            <a:ext cx="2540038" cy="159947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Dept</a:t>
            </a:r>
            <a:r>
              <a:rPr lang="en-GB" dirty="0" smtClean="0"/>
              <a:t> Undergraduate Teaching Committee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have you impacted on this course?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088351" y="1884584"/>
            <a:ext cx="886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Week 6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133281" y="1884584"/>
            <a:ext cx="886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Week 9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119702" y="1884584"/>
            <a:ext cx="1003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Week 10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216569" y="2253916"/>
            <a:ext cx="2540038" cy="15994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Board of Studies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3261499" y="2253916"/>
            <a:ext cx="2540038" cy="159947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Student-Staff Forum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043421" y="1884584"/>
            <a:ext cx="886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Week 3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16569" y="3954379"/>
            <a:ext cx="25400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Make sure decisions taken in previous term have been followed through.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Catch any potential problems early in the term.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61499" y="3954379"/>
            <a:ext cx="25400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Chaired by the Y2 student reps.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Open discussion between all UG reps and staff members about matters impacting student experience.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06428" y="3954379"/>
            <a:ext cx="25400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Make sure decisions taken at SSF have been followed through.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Review UG teaching (module feedback, assessments).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351357" y="3954378"/>
            <a:ext cx="25400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Make sure decisions taken at DUTC have been followed through.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Any unresolved issues from previous meetings are discussed.</a:t>
            </a:r>
          </a:p>
        </p:txBody>
      </p:sp>
      <p:sp>
        <p:nvSpPr>
          <p:cNvPr id="20" name="Curved Down Arrow 19"/>
          <p:cNvSpPr/>
          <p:nvPr/>
        </p:nvSpPr>
        <p:spPr>
          <a:xfrm>
            <a:off x="5487924" y="1563167"/>
            <a:ext cx="1216152" cy="535726"/>
          </a:xfrm>
          <a:prstGeom prst="curved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Curved Down Arrow 20"/>
          <p:cNvSpPr/>
          <p:nvPr/>
        </p:nvSpPr>
        <p:spPr>
          <a:xfrm>
            <a:off x="8444087" y="1567378"/>
            <a:ext cx="1216152" cy="535726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2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4" grpId="0" animBg="1"/>
      <p:bldP spid="13" grpId="0" animBg="1"/>
      <p:bldP spid="8" grpId="0"/>
      <p:bldP spid="9" grpId="0"/>
      <p:bldP spid="10" grpId="0"/>
      <p:bldP spid="11" grpId="0" animBg="1"/>
      <p:bldP spid="12" grpId="0" animBg="1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 smtClean="0"/>
              <a:t>What changes have you directly affected?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166992" y="2054268"/>
            <a:ext cx="3858016" cy="45344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Information </a:t>
            </a:r>
            <a:r>
              <a:rPr lang="en-GB" sz="2400" dirty="0"/>
              <a:t>sessions on </a:t>
            </a:r>
            <a:r>
              <a:rPr lang="en-GB" sz="2400" dirty="0" smtClean="0"/>
              <a:t>MCQ scaling introduced </a:t>
            </a:r>
            <a:r>
              <a:rPr lang="en-GB" sz="2400" dirty="0"/>
              <a:t>to RM1 and RM2.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SPSS </a:t>
            </a:r>
            <a:r>
              <a:rPr lang="en-GB" sz="2400" dirty="0"/>
              <a:t>extra support sessions organized with Rob Stone.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Marking guidelines revised.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Introduction of Y3 Project Module. 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35698" y="2054268"/>
            <a:ext cx="3858016" cy="45344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Y2 mini project schedule was extended to allow more time for printing posters.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An annual Y2 writing workshop run by the Writing Centre was organized.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Y3 tutorials on essay exams (Katie </a:t>
            </a:r>
            <a:r>
              <a:rPr lang="en-GB" sz="2400" dirty="0" err="1"/>
              <a:t>Slocombe</a:t>
            </a:r>
            <a:r>
              <a:rPr lang="en-GB" sz="2400" dirty="0"/>
              <a:t>) and study skills (Pete Thompson) were organized.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8198286" y="2054268"/>
            <a:ext cx="3858016" cy="4534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Demo slots introduced to facilitate participation hours</a:t>
            </a:r>
            <a:r>
              <a:rPr lang="en-GB" sz="2400" dirty="0" smtClean="0"/>
              <a:t>.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New student whiteboard!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 smtClean="0"/>
              <a:t>MPsych</a:t>
            </a:r>
            <a:r>
              <a:rPr lang="en-GB" sz="2400" dirty="0" smtClean="0"/>
              <a:t> pictures up on the wall!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Work-Life Balance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</a:t>
            </a:r>
            <a:r>
              <a:rPr lang="en-GB" sz="2400" dirty="0" smtClean="0"/>
              <a:t>ime management week (</a:t>
            </a:r>
            <a:r>
              <a:rPr lang="en-GB" sz="2400" dirty="0" err="1" smtClean="0"/>
              <a:t>SprT</a:t>
            </a:r>
            <a:r>
              <a:rPr lang="en-GB" sz="2400" dirty="0" smtClean="0"/>
              <a:t> Week 5)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We continue to explore options for creating a student space…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368842" y="1429078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2015-16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400136" y="1429078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2016-17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431430" y="1429078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2017-18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6618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80" y="2529205"/>
            <a:ext cx="10515600" cy="1325563"/>
          </a:xfrm>
        </p:spPr>
        <p:txBody>
          <a:bodyPr/>
          <a:lstStyle/>
          <a:p>
            <a:r>
              <a:rPr lang="en-GB" dirty="0" smtClean="0"/>
              <a:t>Do you have any questions or concerns that you would like to raise?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7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Voice Meeting: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disseminate important course information (SAR)</a:t>
            </a:r>
          </a:p>
          <a:p>
            <a:r>
              <a:rPr lang="en-GB" dirty="0" smtClean="0"/>
              <a:t>To make clear how your voice has contributed to this course over the past 4 years (Student Reps)</a:t>
            </a:r>
          </a:p>
          <a:p>
            <a:r>
              <a:rPr lang="en-GB" dirty="0" smtClean="0"/>
              <a:t>To find out about your current concerns/questions (SQ)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37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Programme Learning Outcomes: York Pedagogy</a:t>
            </a:r>
          </a:p>
          <a:p>
            <a:r>
              <a:rPr lang="en-GB" dirty="0" smtClean="0"/>
              <a:t>Our Assessment Strategy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7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8488"/>
            <a:ext cx="10515600" cy="1325563"/>
          </a:xfrm>
        </p:spPr>
        <p:txBody>
          <a:bodyPr/>
          <a:lstStyle/>
          <a:p>
            <a:r>
              <a:rPr lang="en-GB" dirty="0" smtClean="0"/>
              <a:t>Programme 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65892"/>
            <a:ext cx="10810461" cy="452575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Understand the scientific underpinnings of psychology as a discipline.</a:t>
            </a:r>
          </a:p>
          <a:p>
            <a:r>
              <a:rPr lang="en-GB" dirty="0" smtClean="0"/>
              <a:t>Critically analyse and evaluate theory using empirical evidence to support your arguments.</a:t>
            </a:r>
          </a:p>
          <a:p>
            <a:r>
              <a:rPr lang="en-GB" dirty="0" smtClean="0"/>
              <a:t>Know about a range of research paradigms and methods of investigation.</a:t>
            </a:r>
          </a:p>
          <a:p>
            <a:r>
              <a:rPr lang="en-GB" dirty="0" smtClean="0"/>
              <a:t>Be able to design, conduct, analyse and interpret scientifically rigorous and ethically sound studies.</a:t>
            </a:r>
          </a:p>
          <a:p>
            <a:r>
              <a:rPr lang="en-GB" dirty="0" smtClean="0"/>
              <a:t>Communicate effectively using a range of methods.</a:t>
            </a:r>
          </a:p>
          <a:p>
            <a:r>
              <a:rPr lang="en-GB" dirty="0" smtClean="0"/>
              <a:t>Understand the real-world implications of psychological research.</a:t>
            </a:r>
          </a:p>
          <a:p>
            <a:r>
              <a:rPr lang="en-GB" dirty="0" smtClean="0"/>
              <a:t>Problem-solve and reason scientifically.</a:t>
            </a:r>
          </a:p>
          <a:p>
            <a:r>
              <a:rPr lang="en-GB" dirty="0" smtClean="0"/>
              <a:t>Understand contextual and interpersonal factors that affect human behaviour.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342672"/>
            <a:ext cx="6409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As Psychology graduates, we want you to…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28023" y="220744"/>
            <a:ext cx="130375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MCQ Exams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84197" y="218346"/>
            <a:ext cx="133196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Essay Exams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468584" y="218346"/>
            <a:ext cx="1338828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GB" dirty="0" smtClean="0"/>
              <a:t>Open Essays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859831" y="218346"/>
            <a:ext cx="1783309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GB" dirty="0" smtClean="0"/>
              <a:t>Literature Survey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687222" y="218346"/>
            <a:ext cx="1066061" cy="369332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r>
              <a:rPr lang="en-GB" dirty="0" err="1" smtClean="0"/>
              <a:t>Practicals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797365" y="220858"/>
            <a:ext cx="1413657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Mini </a:t>
            </a:r>
            <a:r>
              <a:rPr lang="en-GB" dirty="0" smtClean="0"/>
              <a:t>Projects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255104" y="218346"/>
            <a:ext cx="1797864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Final Year </a:t>
            </a:r>
            <a:r>
              <a:rPr lang="en-GB" dirty="0" smtClean="0"/>
              <a:t>Project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1021080" y="2941320"/>
            <a:ext cx="10627580" cy="60960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>
            <a:stCxn id="7" idx="1"/>
          </p:cNvCxnSpPr>
          <p:nvPr/>
        </p:nvCxnSpPr>
        <p:spPr>
          <a:xfrm flipH="1" flipV="1">
            <a:off x="1600200" y="731520"/>
            <a:ext cx="977253" cy="22990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021080" y="2164080"/>
            <a:ext cx="10627580" cy="77724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4389120" y="731520"/>
            <a:ext cx="655319" cy="144235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044439" y="731520"/>
            <a:ext cx="624841" cy="143256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021080" y="3444240"/>
            <a:ext cx="10627580" cy="86217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7391400" y="716280"/>
            <a:ext cx="1356360" cy="2794042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8717280" y="713768"/>
            <a:ext cx="30480" cy="2903172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8778241" y="749758"/>
            <a:ext cx="1191124" cy="2760564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021080" y="5029200"/>
            <a:ext cx="10627580" cy="6248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909101" y="1661160"/>
            <a:ext cx="10627580" cy="6248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55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2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81" y="182415"/>
            <a:ext cx="10515600" cy="1325563"/>
          </a:xfrm>
        </p:spPr>
        <p:txBody>
          <a:bodyPr/>
          <a:lstStyle/>
          <a:p>
            <a:r>
              <a:rPr lang="en-GB" dirty="0" smtClean="0"/>
              <a:t>Psychology Assessment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81" y="1507978"/>
            <a:ext cx="11505537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We provide assessments that are challenging and fair.</a:t>
            </a:r>
            <a:endParaRPr lang="en-GB" dirty="0"/>
          </a:p>
          <a:p>
            <a:pPr marL="0" indent="0">
              <a:buNone/>
            </a:pPr>
            <a:r>
              <a:rPr lang="en-GB" sz="2400" dirty="0" smtClean="0"/>
              <a:t>We </a:t>
            </a:r>
            <a:r>
              <a:rPr lang="en-GB" sz="2400" dirty="0"/>
              <a:t>review our assessments (e.g., </a:t>
            </a:r>
            <a:r>
              <a:rPr lang="en-GB" sz="2400" dirty="0" smtClean="0"/>
              <a:t>the questions asked, the distribution </a:t>
            </a:r>
            <a:r>
              <a:rPr lang="en-GB" sz="2400" dirty="0"/>
              <a:t>of outcomes for individual questions, </a:t>
            </a:r>
            <a:r>
              <a:rPr lang="en-GB" sz="2400" dirty="0" smtClean="0"/>
              <a:t>outcomes on individual </a:t>
            </a:r>
            <a:r>
              <a:rPr lang="en-GB" sz="2400" dirty="0"/>
              <a:t>exams and overall degree classifications) each year within the </a:t>
            </a:r>
            <a:r>
              <a:rPr lang="en-GB" sz="2400" b="1" dirty="0"/>
              <a:t>Board of Examiners </a:t>
            </a:r>
            <a:r>
              <a:rPr lang="en-GB" sz="2400" dirty="0"/>
              <a:t>and with our </a:t>
            </a:r>
            <a:r>
              <a:rPr lang="en-GB" sz="2400" b="1" dirty="0"/>
              <a:t>External Examiners</a:t>
            </a:r>
            <a:r>
              <a:rPr lang="en-GB" sz="2400" dirty="0" smtClean="0"/>
              <a:t>.</a:t>
            </a:r>
          </a:p>
          <a:p>
            <a:pPr lvl="1"/>
            <a:r>
              <a:rPr lang="en-GB" sz="1900" dirty="0" smtClean="0"/>
              <a:t>Dan Baker, Chair of Board of Examiners</a:t>
            </a:r>
          </a:p>
          <a:p>
            <a:pPr lvl="1"/>
            <a:r>
              <a:rPr lang="en-GB" sz="1900" dirty="0" err="1" smtClean="0"/>
              <a:t>Prof.</a:t>
            </a:r>
            <a:r>
              <a:rPr lang="en-GB" sz="1900" dirty="0" smtClean="0"/>
              <a:t> Philip </a:t>
            </a:r>
            <a:r>
              <a:rPr lang="en-GB" sz="1900" dirty="0" err="1" smtClean="0"/>
              <a:t>Corr</a:t>
            </a:r>
            <a:r>
              <a:rPr lang="en-GB" sz="1900" dirty="0" smtClean="0"/>
              <a:t>, City University London</a:t>
            </a:r>
          </a:p>
          <a:p>
            <a:pPr lvl="1"/>
            <a:r>
              <a:rPr lang="en-GB" sz="1900" dirty="0" err="1" smtClean="0"/>
              <a:t>Prof.</a:t>
            </a:r>
            <a:r>
              <a:rPr lang="en-GB" sz="1900" dirty="0" smtClean="0"/>
              <a:t> Charles Leek, Bangor University</a:t>
            </a:r>
          </a:p>
          <a:p>
            <a:pPr lvl="2"/>
            <a:endParaRPr lang="en-GB" dirty="0"/>
          </a:p>
          <a:p>
            <a:pPr marL="0" indent="0">
              <a:buNone/>
            </a:pPr>
            <a:r>
              <a:rPr lang="en-GB" sz="2400" dirty="0" smtClean="0"/>
              <a:t>We put great effort into promoting consistency in the student experience across modules/supervisors. </a:t>
            </a:r>
          </a:p>
          <a:p>
            <a:pPr lvl="1"/>
            <a:r>
              <a:rPr lang="en-GB" sz="1900" dirty="0" smtClean="0"/>
              <a:t>Table marking</a:t>
            </a:r>
          </a:p>
          <a:p>
            <a:pPr lvl="1"/>
            <a:r>
              <a:rPr lang="en-GB" sz="1900" dirty="0" smtClean="0"/>
              <a:t>Structured supervision for independent study modules</a:t>
            </a:r>
          </a:p>
          <a:p>
            <a:pPr lvl="1"/>
            <a:r>
              <a:rPr lang="en-GB" sz="1900" dirty="0" smtClean="0"/>
              <a:t>Common assessment scheme for advanced modules</a:t>
            </a:r>
            <a:endParaRPr lang="en-GB" sz="1900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3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Psychology Assessment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8400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We provide practice opportunities and feedback for all assessments to </a:t>
            </a:r>
            <a:r>
              <a:rPr lang="en-GB" dirty="0"/>
              <a:t>help you master your topic of study and to improve on future assessments</a:t>
            </a:r>
            <a:r>
              <a:rPr lang="en-GB" dirty="0" smtClean="0"/>
              <a:t>.</a:t>
            </a:r>
          </a:p>
          <a:p>
            <a:pPr lvl="1"/>
            <a:r>
              <a:rPr lang="en-GB" b="1" dirty="0"/>
              <a:t>MCQs</a:t>
            </a:r>
            <a:r>
              <a:rPr lang="en-GB" dirty="0"/>
              <a:t>: Practice MCQs are made available on the VLE for each teaching block.</a:t>
            </a:r>
          </a:p>
          <a:p>
            <a:pPr lvl="1"/>
            <a:r>
              <a:rPr lang="en-GB" b="1" dirty="0"/>
              <a:t>Open Essays/</a:t>
            </a:r>
            <a:r>
              <a:rPr lang="en-GB" b="1" dirty="0" err="1"/>
              <a:t>Practicals</a:t>
            </a:r>
            <a:r>
              <a:rPr lang="en-GB" dirty="0"/>
              <a:t>: F</a:t>
            </a:r>
            <a:r>
              <a:rPr lang="en-GB" dirty="0" smtClean="0"/>
              <a:t>ormative </a:t>
            </a:r>
            <a:r>
              <a:rPr lang="en-GB" dirty="0"/>
              <a:t>essays and </a:t>
            </a:r>
            <a:r>
              <a:rPr lang="en-GB" dirty="0" err="1" smtClean="0"/>
              <a:t>practicals</a:t>
            </a:r>
            <a:r>
              <a:rPr lang="en-GB" dirty="0" smtClean="0"/>
              <a:t> were run in Y1. For all Y1 and Y2 essays, feedback sessions were scheduled </a:t>
            </a:r>
            <a:r>
              <a:rPr lang="en-GB" dirty="0"/>
              <a:t>with the faculty member who set the essay question. </a:t>
            </a:r>
            <a:endParaRPr lang="en-GB" dirty="0" smtClean="0"/>
          </a:p>
          <a:p>
            <a:pPr lvl="1"/>
            <a:r>
              <a:rPr lang="en-GB" b="1" dirty="0" smtClean="0"/>
              <a:t>Closed </a:t>
            </a:r>
            <a:r>
              <a:rPr lang="en-GB" b="1" dirty="0"/>
              <a:t>Essays</a:t>
            </a:r>
            <a:r>
              <a:rPr lang="en-GB" dirty="0"/>
              <a:t>: Optional mock exams are offered in Week 6 of each term. Module organizers are available in the weeks after you have received your </a:t>
            </a:r>
            <a:r>
              <a:rPr lang="en-GB" dirty="0" smtClean="0"/>
              <a:t>marks to </a:t>
            </a:r>
            <a:r>
              <a:rPr lang="en-GB" dirty="0"/>
              <a:t>go over your exam with you in person. </a:t>
            </a:r>
            <a:r>
              <a:rPr lang="en-GB" i="1" dirty="0"/>
              <a:t>Make an individual appointment with your module organizer!</a:t>
            </a:r>
          </a:p>
          <a:p>
            <a:pPr lvl="1"/>
            <a:r>
              <a:rPr lang="en-GB" b="1" dirty="0"/>
              <a:t>Literature Surveys/Projects</a:t>
            </a:r>
            <a:r>
              <a:rPr lang="en-GB" dirty="0"/>
              <a:t>: Your supervisor will provide comments on a </a:t>
            </a:r>
            <a:r>
              <a:rPr lang="en-GB" dirty="0" smtClean="0"/>
              <a:t>plan/draft. </a:t>
            </a:r>
            <a:r>
              <a:rPr lang="en-GB" i="1" dirty="0"/>
              <a:t>Your supervisor is available to explain your marks in these larger pieces of </a:t>
            </a:r>
            <a:r>
              <a:rPr lang="en-GB" i="1" dirty="0" smtClean="0"/>
              <a:t>writing</a:t>
            </a:r>
            <a:r>
              <a:rPr lang="en-GB" i="1" dirty="0"/>
              <a:t>!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62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69757" y="3949383"/>
            <a:ext cx="12054645" cy="2600285"/>
            <a:chOff x="269757" y="3949383"/>
            <a:chExt cx="12054645" cy="2600285"/>
          </a:xfrm>
        </p:grpSpPr>
        <p:graphicFrame>
          <p:nvGraphicFramePr>
            <p:cNvPr id="53" name="Chart 52"/>
            <p:cNvGraphicFramePr>
              <a:graphicFrameLocks/>
            </p:cNvGraphicFramePr>
            <p:nvPr>
              <p:extLst/>
            </p:nvPr>
          </p:nvGraphicFramePr>
          <p:xfrm>
            <a:off x="6928711" y="4134049"/>
            <a:ext cx="3646455" cy="241561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3" name="Chart 42"/>
            <p:cNvGraphicFramePr>
              <a:graphicFrameLocks/>
            </p:cNvGraphicFramePr>
            <p:nvPr>
              <p:extLst/>
            </p:nvPr>
          </p:nvGraphicFramePr>
          <p:xfrm>
            <a:off x="4673795" y="4134049"/>
            <a:ext cx="3774741" cy="23441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1" name="Group 10"/>
            <p:cNvGrpSpPr/>
            <p:nvPr/>
          </p:nvGrpSpPr>
          <p:grpSpPr>
            <a:xfrm>
              <a:off x="269757" y="4767923"/>
              <a:ext cx="2723187" cy="1119250"/>
              <a:chOff x="922000" y="2681803"/>
              <a:chExt cx="2723187" cy="1119250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1093006" y="2681803"/>
                <a:ext cx="2528720" cy="288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 smtClean="0"/>
                  <a:t>Testing Facts/Knowledge (MCQs)</a:t>
                </a:r>
                <a:endParaRPr lang="en-GB" sz="14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081276" y="3248447"/>
                <a:ext cx="2542027" cy="288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 smtClean="0"/>
                  <a:t>Critical Thinking/Communication</a:t>
                </a:r>
                <a:endParaRPr lang="en-GB" sz="14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081276" y="3512193"/>
                <a:ext cx="1514697" cy="288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 smtClean="0"/>
                  <a:t>Skills/Organization</a:t>
                </a:r>
                <a:endParaRPr lang="en-GB" sz="1400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922000" y="3577077"/>
                <a:ext cx="148227" cy="159094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925773" y="3298852"/>
                <a:ext cx="148227" cy="15909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922523" y="2742400"/>
                <a:ext cx="148227" cy="15909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093006" y="2972048"/>
                <a:ext cx="2552181" cy="288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 smtClean="0"/>
                  <a:t>Testing Facts/Knowledge (Essays)</a:t>
                </a:r>
                <a:endParaRPr lang="en-GB" sz="1400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922001" y="3020626"/>
                <a:ext cx="148227" cy="159094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aphicFrame>
          <p:nvGraphicFramePr>
            <p:cNvPr id="32" name="Chart 31"/>
            <p:cNvGraphicFramePr>
              <a:graphicFrameLocks/>
            </p:cNvGraphicFramePr>
            <p:nvPr>
              <p:extLst/>
            </p:nvPr>
          </p:nvGraphicFramePr>
          <p:xfrm>
            <a:off x="2359918" y="4168233"/>
            <a:ext cx="3960000" cy="234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4088024" y="4021481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Y1</a:t>
              </a:r>
              <a:endParaRPr lang="en-GB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312441" y="4008100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Y2</a:t>
              </a:r>
              <a:endParaRPr lang="en-GB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426847" y="4021481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Y3</a:t>
              </a:r>
              <a:endParaRPr lang="en-GB" dirty="0"/>
            </a:p>
          </p:txBody>
        </p:sp>
        <p:graphicFrame>
          <p:nvGraphicFramePr>
            <p:cNvPr id="54" name="Chart 53"/>
            <p:cNvGraphicFramePr>
              <a:graphicFrameLocks/>
            </p:cNvGraphicFramePr>
            <p:nvPr>
              <p:extLst/>
            </p:nvPr>
          </p:nvGraphicFramePr>
          <p:xfrm>
            <a:off x="9772356" y="4146863"/>
            <a:ext cx="2552046" cy="23613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55" name="TextBox 54"/>
            <p:cNvSpPr txBox="1"/>
            <p:nvPr/>
          </p:nvSpPr>
          <p:spPr>
            <a:xfrm>
              <a:off x="10778381" y="3949383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Y4</a:t>
              </a:r>
              <a:endParaRPr lang="en-GB" dirty="0"/>
            </a:p>
          </p:txBody>
        </p:sp>
      </p:grpSp>
      <p:sp>
        <p:nvSpPr>
          <p:cNvPr id="56" name="Content Placeholder 2"/>
          <p:cNvSpPr>
            <a:spLocks noGrp="1"/>
          </p:cNvSpPr>
          <p:nvPr>
            <p:ph idx="1"/>
          </p:nvPr>
        </p:nvSpPr>
        <p:spPr>
          <a:xfrm>
            <a:off x="838200" y="15084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We provide assessments that are appropriate for different stages of learning and development.</a:t>
            </a:r>
          </a:p>
          <a:p>
            <a:pPr lvl="1"/>
            <a:r>
              <a:rPr lang="en-GB" dirty="0"/>
              <a:t>Greater focus on the acquisition of core knowledge early in the course (e.g., more MCQs)</a:t>
            </a:r>
          </a:p>
          <a:p>
            <a:pPr lvl="1"/>
            <a:r>
              <a:rPr lang="en-GB" dirty="0"/>
              <a:t>Greater focus on application of skills to core knowledge in later years (e.g., more closed essays).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Assessment Strategy (</a:t>
            </a:r>
            <a:r>
              <a:rPr lang="en-GB" dirty="0" err="1" smtClean="0"/>
              <a:t>MPsych</a:t>
            </a:r>
            <a:r>
              <a:rPr lang="en-GB" dirty="0" smtClean="0"/>
              <a:t> by Year)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4324647" y="558581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65%</a:t>
            </a:r>
            <a:endParaRPr lang="en-GB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724971" y="549874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55%</a:t>
            </a:r>
            <a:endParaRPr lang="en-GB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601737" y="505692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35%</a:t>
            </a:r>
            <a:endParaRPr lang="en-GB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828643" y="509564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45%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58299" y="3631348"/>
            <a:ext cx="3954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Breakdown of marks for </a:t>
            </a:r>
            <a:r>
              <a:rPr lang="en-GB" b="1" u="sng" dirty="0" err="1" smtClean="0"/>
              <a:t>MPsych</a:t>
            </a:r>
            <a:r>
              <a:rPr lang="en-GB" b="1" u="sng" dirty="0" smtClean="0"/>
              <a:t> course</a:t>
            </a:r>
            <a:endParaRPr lang="en-GB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8848495" y="471077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27%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013313" y="523077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73%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038404" y="472329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18%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384867" y="524159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82%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5397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uild="p" bldLvl="2"/>
      <p:bldP spid="47" grpId="0"/>
      <p:bldP spid="49" grpId="0"/>
      <p:bldP spid="35" grpId="0"/>
      <p:bldP spid="36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/>
          </p:cNvGraphicFramePr>
          <p:nvPr>
            <p:extLst/>
          </p:nvPr>
        </p:nvGraphicFramePr>
        <p:xfrm>
          <a:off x="4581262" y="1690688"/>
          <a:ext cx="7111833" cy="4472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Assessment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805" y="1508400"/>
            <a:ext cx="42409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We have designed an </a:t>
            </a:r>
            <a:r>
              <a:rPr lang="en-GB" b="1" dirty="0" smtClean="0"/>
              <a:t>overall</a:t>
            </a:r>
            <a:r>
              <a:rPr lang="en-GB" dirty="0" smtClean="0"/>
              <a:t> programme of assessments that reflects your acquisition of the critical objectives for Psychology graduates.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37179" y="2373598"/>
            <a:ext cx="1303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Y2 &amp; Y3 </a:t>
            </a:r>
          </a:p>
          <a:p>
            <a:pPr algn="ctr"/>
            <a:r>
              <a:rPr lang="en-GB" dirty="0" smtClean="0"/>
              <a:t>MCQ Exams</a:t>
            </a:r>
          </a:p>
          <a:p>
            <a:pPr algn="ctr"/>
            <a:r>
              <a:rPr lang="en-GB" dirty="0" smtClean="0"/>
              <a:t>(16%)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598710" y="3732764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Y2, Y3, Y4 Essays</a:t>
            </a:r>
          </a:p>
          <a:p>
            <a:pPr algn="ctr"/>
            <a:r>
              <a:rPr lang="en-GB" dirty="0" smtClean="0"/>
              <a:t>(14%)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049889" y="4542490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Y2, Y3, Y4 Essays</a:t>
            </a:r>
          </a:p>
          <a:p>
            <a:pPr algn="ctr"/>
            <a:r>
              <a:rPr lang="en-GB" dirty="0" smtClean="0"/>
              <a:t>(43%)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692924" y="4732895"/>
            <a:ext cx="427630" cy="29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344753" y="4732895"/>
            <a:ext cx="735742" cy="51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0"/>
          </p:cNvCxnSpPr>
          <p:nvPr/>
        </p:nvCxnSpPr>
        <p:spPr>
          <a:xfrm flipV="1">
            <a:off x="9466897" y="3441262"/>
            <a:ext cx="0" cy="2915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</p:cNvCxnSpPr>
          <p:nvPr/>
        </p:nvCxnSpPr>
        <p:spPr>
          <a:xfrm>
            <a:off x="9466897" y="4379095"/>
            <a:ext cx="0" cy="2915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78416" y="2646038"/>
            <a:ext cx="15579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Y2 </a:t>
            </a:r>
            <a:r>
              <a:rPr lang="en-GB" dirty="0" err="1" smtClean="0"/>
              <a:t>Practicals</a:t>
            </a:r>
            <a:r>
              <a:rPr lang="en-GB" dirty="0" smtClean="0"/>
              <a:t>, </a:t>
            </a:r>
          </a:p>
          <a:p>
            <a:pPr algn="ctr"/>
            <a:r>
              <a:rPr lang="en-GB" dirty="0" smtClean="0"/>
              <a:t>Y3, Y4 Projects</a:t>
            </a:r>
          </a:p>
          <a:p>
            <a:pPr algn="ctr"/>
            <a:r>
              <a:rPr lang="en-GB" dirty="0" smtClean="0"/>
              <a:t>(27%)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9834711" y="2188641"/>
            <a:ext cx="171252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Core Knowledge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961416" y="6163482"/>
            <a:ext cx="3266279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Critical Thinking/Communication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616325" y="2146297"/>
            <a:ext cx="1577420" cy="646331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Practical Skills/</a:t>
            </a:r>
          </a:p>
          <a:p>
            <a:r>
              <a:rPr lang="en-GB" dirty="0" smtClean="0"/>
              <a:t>Organization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503845" y="1013471"/>
            <a:ext cx="4036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Contribution of each assessment type to final degree classification: </a:t>
            </a:r>
            <a:r>
              <a:rPr lang="en-GB" dirty="0" err="1" smtClean="0"/>
              <a:t>MPsych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0311591" y="3879742"/>
            <a:ext cx="1245021" cy="92333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Application</a:t>
            </a:r>
          </a:p>
          <a:p>
            <a:r>
              <a:rPr lang="en-GB" dirty="0" smtClean="0"/>
              <a:t>Of Core</a:t>
            </a:r>
          </a:p>
          <a:p>
            <a:r>
              <a:rPr lang="en-GB" dirty="0" smtClean="0"/>
              <a:t>Knowledge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29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Psychology Assessment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875"/>
            <a:ext cx="10515600" cy="435133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 provide </a:t>
            </a:r>
            <a:r>
              <a:rPr lang="en-GB" dirty="0"/>
              <a:t>diverse range of assessments that </a:t>
            </a:r>
            <a:r>
              <a:rPr lang="en-GB" dirty="0" smtClean="0"/>
              <a:t>test development in our key learning outcomes.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We provide assessments that are challenging and fair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We provide </a:t>
            </a:r>
            <a:r>
              <a:rPr lang="en-GB" dirty="0" smtClean="0"/>
              <a:t>practice opportunities and </a:t>
            </a:r>
            <a:r>
              <a:rPr lang="en-GB" dirty="0"/>
              <a:t>feedback on assessments to help you master your topic of study and to improve on future assessments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 provide assessments that are appropriate for different stages of learning and development.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 have designed an overall programme of assessments that reflects your acquisition of the critical outcomes for Psychology graduates.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661699" y="5534381"/>
            <a:ext cx="75457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Employability Plans help you to map concrete experiences from the course onto Psychology learning outcomes, which is critical for good performance in interviews!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27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b053fcdb-09cf-454b-95df-756efdea0c4e"/>
  <p:tag name="TPVERSION" val="8"/>
  <p:tag name="TPFULLVERSION" val="8.2.4.6"/>
  <p:tag name="PPTVERSION" val="15"/>
  <p:tag name="TPOS" val="2"/>
  <p:tag name="TPLASTSAVEVERSION" val="6.2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976</Words>
  <Application>Microsoft Office PowerPoint</Application>
  <PresentationFormat>Custom</PresentationFormat>
  <Paragraphs>141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Y4 Student Voice Meeting</vt:lpstr>
      <vt:lpstr>Student Voice Meeting: Agenda</vt:lpstr>
      <vt:lpstr>Course Information</vt:lpstr>
      <vt:lpstr>Programme Learning Outcomes</vt:lpstr>
      <vt:lpstr>Psychology Assessment Strategy</vt:lpstr>
      <vt:lpstr>Psychology Assessment Strategy</vt:lpstr>
      <vt:lpstr>Our Assessment Strategy (MPsych by Year)</vt:lpstr>
      <vt:lpstr>Our Assessment Strategy</vt:lpstr>
      <vt:lpstr>Psychology Assessment Strategy</vt:lpstr>
      <vt:lpstr>How has your voice contributed to the course over the past four years?</vt:lpstr>
      <vt:lpstr>How have you impacted on this course?</vt:lpstr>
      <vt:lpstr>What changes have you directly affected?</vt:lpstr>
      <vt:lpstr>Do you have any questions or concerns that you would like to raise?</vt:lpstr>
    </vt:vector>
  </TitlesOfParts>
  <Company>The 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Shirley-Ann Rueschemeyer</dc:creator>
  <cp:lastModifiedBy>Shirley-Ann Rueschemeyer</cp:lastModifiedBy>
  <cp:revision>43</cp:revision>
  <dcterms:created xsi:type="dcterms:W3CDTF">2016-10-25T09:53:38Z</dcterms:created>
  <dcterms:modified xsi:type="dcterms:W3CDTF">2018-02-05T08:44:10Z</dcterms:modified>
</cp:coreProperties>
</file>