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9" r:id="rId2"/>
    <p:sldId id="260" r:id="rId3"/>
    <p:sldId id="257" r:id="rId4"/>
    <p:sldId id="258" r:id="rId5"/>
    <p:sldId id="264" r:id="rId6"/>
    <p:sldId id="266" r:id="rId7"/>
    <p:sldId id="262" r:id="rId8"/>
    <p:sldId id="268"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70" d="100"/>
          <a:sy n="70" d="100"/>
        </p:scale>
        <p:origin x="48" y="8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storage.its.york.ac.uk\pshome\sr852\My%20Documents\WORK\ADMINISTRATION\BOARD%20OF%20STUDIES\GENERAL%20INFORMATION\Assessment%20Template%202017-18.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storage.its.york.ac.uk\pshome\sr852\My%20Documents\WORK\ADMINISTRATION\BOARD%20OF%20STUDIES\BoS%20AGENDA\2016-17\ASsessment%20Types2.pptx.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C875-48D0-8BC0-1E2ECF9FDA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875-48D0-8BC0-1E2ECF9FDA48}"/>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C875-48D0-8BC0-1E2ECF9FDA48}"/>
              </c:ext>
            </c:extLst>
          </c:dPt>
          <c:dLbls>
            <c:delete val="1"/>
          </c:dLbls>
          <c:val>
            <c:numRef>
              <c:f>Sheet1!$F$5:$F$7</c:f>
              <c:numCache>
                <c:formatCode>General</c:formatCode>
                <c:ptCount val="3"/>
                <c:pt idx="0">
                  <c:v>18.75</c:v>
                </c:pt>
                <c:pt idx="1">
                  <c:v>56.25</c:v>
                </c:pt>
                <c:pt idx="2">
                  <c:v>25</c:v>
                </c:pt>
              </c:numCache>
            </c:numRef>
          </c:val>
          <c:extLst>
            <c:ext xmlns:c16="http://schemas.microsoft.com/office/drawing/2014/chart" uri="{C3380CC4-5D6E-409C-BE32-E72D297353CC}">
              <c16:uniqueId val="{00000006-C875-48D0-8BC0-1E2ECF9FDA48}"/>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DE8D-4B74-8225-E0611B3BDFC1}"/>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DE8D-4B74-8225-E0611B3BDFC1}"/>
              </c:ext>
            </c:extLst>
          </c:dPt>
          <c:dPt>
            <c:idx val="2"/>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5-DE8D-4B74-8225-E0611B3BDFC1}"/>
              </c:ext>
            </c:extLst>
          </c:dPt>
          <c:dPt>
            <c:idx val="3"/>
            <c:bubble3D val="0"/>
            <c:spPr>
              <a:solidFill>
                <a:schemeClr val="accent2"/>
              </a:solidFill>
              <a:ln w="19050">
                <a:solidFill>
                  <a:schemeClr val="lt1"/>
                </a:solidFill>
              </a:ln>
              <a:effectLst/>
            </c:spPr>
            <c:extLst>
              <c:ext xmlns:c16="http://schemas.microsoft.com/office/drawing/2014/chart" uri="{C3380CC4-5D6E-409C-BE32-E72D297353CC}">
                <c16:uniqueId val="{00000007-DE8D-4B74-8225-E0611B3BDFC1}"/>
              </c:ext>
            </c:extLst>
          </c:dPt>
          <c:dLbls>
            <c:delete val="1"/>
          </c:dLbls>
          <c:val>
            <c:numRef>
              <c:f>Sheet1!$K$13:$K$16</c:f>
              <c:numCache>
                <c:formatCode>General</c:formatCode>
                <c:ptCount val="4"/>
                <c:pt idx="0">
                  <c:v>33</c:v>
                </c:pt>
                <c:pt idx="1">
                  <c:v>18</c:v>
                </c:pt>
                <c:pt idx="2">
                  <c:v>12</c:v>
                </c:pt>
                <c:pt idx="3">
                  <c:v>37</c:v>
                </c:pt>
              </c:numCache>
            </c:numRef>
          </c:val>
          <c:extLst>
            <c:ext xmlns:c16="http://schemas.microsoft.com/office/drawing/2014/chart" uri="{C3380CC4-5D6E-409C-BE32-E72D297353CC}">
              <c16:uniqueId val="{00000008-DE8D-4B74-8225-E0611B3BDFC1}"/>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err="1" smtClean="0"/>
              <a:t>MSci</a:t>
            </a:r>
            <a:endParaRPr lang="en-GB"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1">
                <a:lumMod val="60000"/>
                <a:lumOff val="40000"/>
              </a:schemeClr>
            </a:solidFill>
          </c:spPr>
          <c:dPt>
            <c:idx val="0"/>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B249-4320-92C7-1FC62D373518}"/>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3-B249-4320-92C7-1FC62D373518}"/>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B249-4320-92C7-1FC62D373518}"/>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B249-4320-92C7-1FC62D373518}"/>
              </c:ext>
            </c:extLst>
          </c:dPt>
          <c:val>
            <c:numRef>
              <c:f>Sheet1!$D$4:$D$7</c:f>
              <c:numCache>
                <c:formatCode>General</c:formatCode>
                <c:ptCount val="4"/>
                <c:pt idx="0">
                  <c:v>56.4</c:v>
                </c:pt>
                <c:pt idx="1">
                  <c:v>4.7</c:v>
                </c:pt>
                <c:pt idx="2">
                  <c:v>14.1</c:v>
                </c:pt>
                <c:pt idx="3">
                  <c:v>24.8</c:v>
                </c:pt>
              </c:numCache>
            </c:numRef>
          </c:val>
          <c:extLst>
            <c:ext xmlns:c16="http://schemas.microsoft.com/office/drawing/2014/chart" uri="{C3380CC4-5D6E-409C-BE32-E72D297353CC}">
              <c16:uniqueId val="{00000008-B249-4320-92C7-1FC62D373518}"/>
            </c:ext>
          </c:extLst>
        </c:ser>
        <c:dLbls>
          <c:dLblPos val="bestFit"/>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61C1-44E4-B505-302F00CD5D1C}"/>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3-61C1-44E4-B505-302F00CD5D1C}"/>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61C1-44E4-B505-302F00CD5D1C}"/>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61C1-44E4-B505-302F00CD5D1C}"/>
              </c:ext>
            </c:extLst>
          </c:dPt>
          <c:val>
            <c:numRef>
              <c:f>Sheet1!$B$4:$B$7</c:f>
              <c:numCache>
                <c:formatCode>General</c:formatCode>
                <c:ptCount val="4"/>
                <c:pt idx="0">
                  <c:v>68</c:v>
                </c:pt>
                <c:pt idx="1">
                  <c:v>3.25</c:v>
                </c:pt>
                <c:pt idx="2">
                  <c:v>9.75</c:v>
                </c:pt>
                <c:pt idx="3">
                  <c:v>19</c:v>
                </c:pt>
              </c:numCache>
            </c:numRef>
          </c:val>
          <c:extLst>
            <c:ext xmlns:c16="http://schemas.microsoft.com/office/drawing/2014/chart" uri="{C3380CC4-5D6E-409C-BE32-E72D297353CC}">
              <c16:uniqueId val="{00000008-61C1-44E4-B505-302F00CD5D1C}"/>
            </c:ext>
          </c:extLst>
        </c:ser>
        <c:dLbls>
          <c:dLblPos val="bestFit"/>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1">
                <a:lumMod val="75000"/>
              </a:schemeClr>
            </a:solidFill>
          </c:spPr>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A975-4FAD-B07A-F32F18514F3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975-4FAD-B07A-F32F18514F3F}"/>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A975-4FAD-B07A-F32F18514F3F}"/>
              </c:ext>
            </c:extLst>
          </c:dPt>
          <c:dLbls>
            <c:delete val="1"/>
          </c:dLbls>
          <c:val>
            <c:numRef>
              <c:f>Sheet1!$H$14:$H$16</c:f>
              <c:numCache>
                <c:formatCode>General</c:formatCode>
                <c:ptCount val="3"/>
                <c:pt idx="0">
                  <c:v>18</c:v>
                </c:pt>
                <c:pt idx="1">
                  <c:v>55</c:v>
                </c:pt>
                <c:pt idx="2">
                  <c:v>27</c:v>
                </c:pt>
              </c:numCache>
            </c:numRef>
          </c:val>
          <c:extLst>
            <c:ext xmlns:c16="http://schemas.microsoft.com/office/drawing/2014/chart" uri="{C3380CC4-5D6E-409C-BE32-E72D297353CC}">
              <c16:uniqueId val="{00000006-A975-4FAD-B07A-F32F18514F3F}"/>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BB9F-421E-B912-7496E0E6E34D}"/>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3-BB9F-421E-B912-7496E0E6E34D}"/>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BB9F-421E-B912-7496E0E6E34D}"/>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BB9F-421E-B912-7496E0E6E34D}"/>
              </c:ext>
            </c:extLst>
          </c:dPt>
          <c:val>
            <c:numRef>
              <c:f>Sheet1!$B$4:$B$7</c:f>
              <c:numCache>
                <c:formatCode>General</c:formatCode>
                <c:ptCount val="4"/>
                <c:pt idx="0">
                  <c:v>68</c:v>
                </c:pt>
                <c:pt idx="1">
                  <c:v>3.25</c:v>
                </c:pt>
                <c:pt idx="2">
                  <c:v>9.75</c:v>
                </c:pt>
                <c:pt idx="3">
                  <c:v>19</c:v>
                </c:pt>
              </c:numCache>
            </c:numRef>
          </c:val>
          <c:extLst>
            <c:ext xmlns:c16="http://schemas.microsoft.com/office/drawing/2014/chart" uri="{C3380CC4-5D6E-409C-BE32-E72D297353CC}">
              <c16:uniqueId val="{00000008-BB9F-421E-B912-7496E0E6E34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1">
                <a:lumMod val="60000"/>
                <a:lumOff val="40000"/>
              </a:schemeClr>
            </a:solidFill>
          </c:spPr>
          <c:dPt>
            <c:idx val="0"/>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65DA-4F05-BEBC-F0B0F917D5B6}"/>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3-65DA-4F05-BEBC-F0B0F917D5B6}"/>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65DA-4F05-BEBC-F0B0F917D5B6}"/>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65DA-4F05-BEBC-F0B0F917D5B6}"/>
              </c:ext>
            </c:extLst>
          </c:dPt>
          <c:val>
            <c:numRef>
              <c:f>Sheet1!$D$4:$D$7</c:f>
              <c:numCache>
                <c:formatCode>General</c:formatCode>
                <c:ptCount val="4"/>
                <c:pt idx="0">
                  <c:v>56.4</c:v>
                </c:pt>
                <c:pt idx="1">
                  <c:v>4.7</c:v>
                </c:pt>
                <c:pt idx="2">
                  <c:v>14.1</c:v>
                </c:pt>
                <c:pt idx="3">
                  <c:v>24.8</c:v>
                </c:pt>
              </c:numCache>
            </c:numRef>
          </c:val>
          <c:extLst>
            <c:ext xmlns:c16="http://schemas.microsoft.com/office/drawing/2014/chart" uri="{C3380CC4-5D6E-409C-BE32-E72D297353CC}">
              <c16:uniqueId val="{00000008-65DA-4F05-BEBC-F0B0F917D5B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8407-420D-9638-FA18E4C4C514}"/>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3-8407-420D-9638-FA18E4C4C514}"/>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8407-420D-9638-FA18E4C4C514}"/>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8407-420D-9638-FA18E4C4C514}"/>
              </c:ext>
            </c:extLst>
          </c:dPt>
          <c:dLbls>
            <c:delete val="1"/>
          </c:dLbls>
          <c:val>
            <c:numRef>
              <c:f>Sheet1!$F$13:$F$16</c:f>
              <c:numCache>
                <c:formatCode>General</c:formatCode>
                <c:ptCount val="4"/>
                <c:pt idx="0">
                  <c:v>11</c:v>
                </c:pt>
                <c:pt idx="1">
                  <c:v>16</c:v>
                </c:pt>
                <c:pt idx="2">
                  <c:v>47</c:v>
                </c:pt>
                <c:pt idx="3">
                  <c:v>26</c:v>
                </c:pt>
              </c:numCache>
            </c:numRef>
          </c:val>
          <c:extLst>
            <c:ext xmlns:c16="http://schemas.microsoft.com/office/drawing/2014/chart" uri="{C3380CC4-5D6E-409C-BE32-E72D297353CC}">
              <c16:uniqueId val="{00000008-8407-420D-9638-FA18E4C4C51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1">
                <a:lumMod val="75000"/>
              </a:schemeClr>
            </a:solidFill>
          </c:spPr>
          <c:dPt>
            <c:idx val="0"/>
            <c:bubble3D val="0"/>
            <c:spPr>
              <a:solidFill>
                <a:schemeClr val="accent6"/>
              </a:solidFill>
              <a:ln w="19050">
                <a:solidFill>
                  <a:schemeClr val="lt1"/>
                </a:solidFill>
              </a:ln>
              <a:effectLst/>
            </c:spPr>
            <c:extLst>
              <c:ext xmlns:c16="http://schemas.microsoft.com/office/drawing/2014/chart" uri="{C3380CC4-5D6E-409C-BE32-E72D297353CC}">
                <c16:uniqueId val="{00000001-FEE9-42DA-BF63-1C23BB35B2C5}"/>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FEE9-42DA-BF63-1C23BB35B2C5}"/>
              </c:ext>
            </c:extLst>
          </c:dPt>
          <c:dPt>
            <c:idx val="2"/>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5-FEE9-42DA-BF63-1C23BB35B2C5}"/>
              </c:ext>
            </c:extLst>
          </c:dPt>
          <c:dPt>
            <c:idx val="3"/>
            <c:bubble3D val="0"/>
            <c:spPr>
              <a:solidFill>
                <a:schemeClr val="accent2"/>
              </a:solidFill>
              <a:ln w="19050">
                <a:solidFill>
                  <a:schemeClr val="lt1"/>
                </a:solidFill>
              </a:ln>
              <a:effectLst/>
            </c:spPr>
            <c:extLst>
              <c:ext xmlns:c16="http://schemas.microsoft.com/office/drawing/2014/chart" uri="{C3380CC4-5D6E-409C-BE32-E72D297353CC}">
                <c16:uniqueId val="{00000007-FEE9-42DA-BF63-1C23BB35B2C5}"/>
              </c:ext>
            </c:extLst>
          </c:dPt>
          <c:cat>
            <c:strRef>
              <c:f>Sheet1!$H$4:$H$7</c:f>
              <c:strCache>
                <c:ptCount val="4"/>
                <c:pt idx="0">
                  <c:v>Y2 practials, Y3 final Yr project</c:v>
                </c:pt>
                <c:pt idx="1">
                  <c:v>Y2 MCQ exams</c:v>
                </c:pt>
                <c:pt idx="2">
                  <c:v>Y2 &amp; Y3 essays</c:v>
                </c:pt>
                <c:pt idx="3">
                  <c:v>Y2 &amp; Y3 essays</c:v>
                </c:pt>
              </c:strCache>
            </c:strRef>
          </c:cat>
          <c:val>
            <c:numRef>
              <c:f>Sheet1!$I$4:$I$7</c:f>
              <c:numCache>
                <c:formatCode>General</c:formatCode>
                <c:ptCount val="4"/>
                <c:pt idx="0">
                  <c:v>25.3</c:v>
                </c:pt>
                <c:pt idx="1">
                  <c:v>21.8</c:v>
                </c:pt>
                <c:pt idx="2">
                  <c:v>13.2</c:v>
                </c:pt>
                <c:pt idx="3">
                  <c:v>39.700000000000003</c:v>
                </c:pt>
              </c:numCache>
            </c:numRef>
          </c:val>
          <c:extLst>
            <c:ext xmlns:c16="http://schemas.microsoft.com/office/drawing/2014/chart" uri="{C3380CC4-5D6E-409C-BE32-E72D297353CC}">
              <c16:uniqueId val="{00000008-FEE9-42DA-BF63-1C23BB35B2C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0.06483</cdr:x>
      <cdr:y>0.15179</cdr:y>
    </cdr:from>
    <cdr:to>
      <cdr:x>0.18069</cdr:x>
      <cdr:y>0.33929</cdr:y>
    </cdr:to>
    <cdr:sp macro="" textlink="">
      <cdr:nvSpPr>
        <cdr:cNvPr id="2" name="TextBox 1"/>
        <cdr:cNvSpPr txBox="1"/>
      </cdr:nvSpPr>
      <cdr:spPr>
        <a:xfrm xmlns:a="http://schemas.openxmlformats.org/drawingml/2006/main">
          <a:off x="511629" y="74022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0.82337</cdr:x>
      <cdr:y>0.8039</cdr:y>
    </cdr:from>
    <cdr:to>
      <cdr:x>0.93923</cdr:x>
      <cdr:y>0.9914</cdr:y>
    </cdr:to>
    <cdr:sp macro="" textlink="">
      <cdr:nvSpPr>
        <cdr:cNvPr id="3" name="TextBox 2"/>
        <cdr:cNvSpPr txBox="1"/>
      </cdr:nvSpPr>
      <cdr:spPr>
        <a:xfrm xmlns:a="http://schemas.openxmlformats.org/drawingml/2006/main">
          <a:off x="6498122" y="392048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3679C35-64BC-4CE6-984E-0A1074DDC56B}" type="datetimeFigureOut">
              <a:rPr lang="en-GB" smtClean="0"/>
              <a:t>27/06/2019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07D929A-7E84-4CD7-A8AE-3D3B7DD8B89C}" type="slidenum">
              <a:rPr lang="en-GB" smtClean="0"/>
              <a:t>‹#›</a:t>
            </a:fld>
            <a:endParaRPr lang="en-GB"/>
          </a:p>
        </p:txBody>
      </p:sp>
    </p:spTree>
    <p:extLst>
      <p:ext uri="{BB962C8B-B14F-4D97-AF65-F5344CB8AC3E}">
        <p14:creationId xmlns:p14="http://schemas.microsoft.com/office/powerpoint/2010/main" val="8146205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31A3D4-C257-4D40-A50E-420EA3BB763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113426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31A3D4-C257-4D40-A50E-420EA3BB763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363142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31A3D4-C257-4D40-A50E-420EA3BB763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404117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31A3D4-C257-4D40-A50E-420EA3BB763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349466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31A3D4-C257-4D40-A50E-420EA3BB7631}"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23864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831A3D4-C257-4D40-A50E-420EA3BB7631}"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2766644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31A3D4-C257-4D40-A50E-420EA3BB7631}" type="datetimeFigureOut">
              <a:rPr lang="en-GB" smtClean="0"/>
              <a:t>27/06/2019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208642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31A3D4-C257-4D40-A50E-420EA3BB7631}" type="datetimeFigureOut">
              <a:rPr lang="en-GB" smtClean="0"/>
              <a:t>27/06/2019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220955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1A3D4-C257-4D40-A50E-420EA3BB7631}" type="datetimeFigureOut">
              <a:rPr lang="en-GB" smtClean="0"/>
              <a:t>27/06/2019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2407748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1A3D4-C257-4D40-A50E-420EA3BB7631}"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36198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1A3D4-C257-4D40-A50E-420EA3BB7631}"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038772-D1D6-412A-B31B-1C741FFB3953}" type="slidenum">
              <a:rPr lang="en-GB" smtClean="0"/>
              <a:t>‹#›</a:t>
            </a:fld>
            <a:endParaRPr lang="en-GB"/>
          </a:p>
        </p:txBody>
      </p:sp>
    </p:spTree>
    <p:extLst>
      <p:ext uri="{BB962C8B-B14F-4D97-AF65-F5344CB8AC3E}">
        <p14:creationId xmlns:p14="http://schemas.microsoft.com/office/powerpoint/2010/main" val="173954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1A3D4-C257-4D40-A50E-420EA3BB7631}" type="datetimeFigureOut">
              <a:rPr lang="en-GB" smtClean="0"/>
              <a:t>27/06/2019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38772-D1D6-412A-B31B-1C741FFB3953}" type="slidenum">
              <a:rPr lang="en-GB" smtClean="0"/>
              <a:t>‹#›</a:t>
            </a:fld>
            <a:endParaRPr lang="en-GB"/>
          </a:p>
        </p:txBody>
      </p:sp>
    </p:spTree>
    <p:extLst>
      <p:ext uri="{BB962C8B-B14F-4D97-AF65-F5344CB8AC3E}">
        <p14:creationId xmlns:p14="http://schemas.microsoft.com/office/powerpoint/2010/main" val="2714238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Assessment Strategy</a:t>
            </a:r>
            <a:endParaRPr lang="en-GB" dirty="0"/>
          </a:p>
        </p:txBody>
      </p:sp>
      <p:sp>
        <p:nvSpPr>
          <p:cNvPr id="3" name="Content Placeholder 2"/>
          <p:cNvSpPr>
            <a:spLocks noGrp="1"/>
          </p:cNvSpPr>
          <p:nvPr>
            <p:ph idx="1"/>
          </p:nvPr>
        </p:nvSpPr>
        <p:spPr>
          <a:xfrm>
            <a:off x="838200" y="1508400"/>
            <a:ext cx="10515600" cy="4351338"/>
          </a:xfrm>
        </p:spPr>
        <p:txBody>
          <a:bodyPr>
            <a:normAutofit/>
          </a:bodyPr>
          <a:lstStyle/>
          <a:p>
            <a:pPr marL="514350" indent="-514350">
              <a:buFont typeface="+mj-lt"/>
              <a:buAutoNum type="arabicPeriod"/>
            </a:pPr>
            <a:r>
              <a:rPr lang="en-GB" dirty="0" smtClean="0"/>
              <a:t>We provide a diverse </a:t>
            </a:r>
            <a:r>
              <a:rPr lang="en-GB" dirty="0"/>
              <a:t>range of assessments that </a:t>
            </a:r>
            <a:r>
              <a:rPr lang="en-GB" dirty="0" smtClean="0"/>
              <a:t>test development of our </a:t>
            </a:r>
            <a:r>
              <a:rPr lang="en-GB" dirty="0" smtClean="0">
                <a:hlinkClick r:id="" action="ppaction://hlinkshowjump?jump=nextslide"/>
              </a:rPr>
              <a:t>Programme Learning Outcomes</a:t>
            </a:r>
            <a:r>
              <a:rPr lang="en-GB" dirty="0"/>
              <a:t> </a:t>
            </a:r>
            <a:r>
              <a:rPr lang="en-GB" dirty="0" smtClean="0"/>
              <a:t>(see our PLOs on the next slide).</a:t>
            </a:r>
          </a:p>
          <a:p>
            <a:pPr lvl="1"/>
            <a:r>
              <a:rPr lang="en-GB" b="1" dirty="0"/>
              <a:t>Core knowledge </a:t>
            </a:r>
            <a:r>
              <a:rPr lang="en-GB" dirty="0"/>
              <a:t>(MCQs, Closed Essays)</a:t>
            </a:r>
          </a:p>
          <a:p>
            <a:pPr lvl="1"/>
            <a:r>
              <a:rPr lang="en-GB" b="1" dirty="0"/>
              <a:t>Applying core knowledge </a:t>
            </a:r>
            <a:r>
              <a:rPr lang="en-GB" dirty="0"/>
              <a:t>(Closed Essays, Open Essays, Projects)</a:t>
            </a:r>
          </a:p>
          <a:p>
            <a:pPr lvl="1"/>
            <a:r>
              <a:rPr lang="en-GB" b="1" dirty="0"/>
              <a:t>Critical </a:t>
            </a:r>
            <a:r>
              <a:rPr lang="en-GB" b="1" dirty="0" smtClean="0"/>
              <a:t>thinking and </a:t>
            </a:r>
            <a:r>
              <a:rPr lang="en-GB" b="1" dirty="0"/>
              <a:t>evaluation </a:t>
            </a:r>
            <a:r>
              <a:rPr lang="en-GB" dirty="0"/>
              <a:t>(Open Essays, Literature Surveys)</a:t>
            </a:r>
          </a:p>
          <a:p>
            <a:pPr lvl="1"/>
            <a:r>
              <a:rPr lang="en-GB" b="1" dirty="0"/>
              <a:t>Ethics</a:t>
            </a:r>
            <a:r>
              <a:rPr lang="en-GB" dirty="0"/>
              <a:t> (</a:t>
            </a:r>
            <a:r>
              <a:rPr lang="en-GB" dirty="0" err="1"/>
              <a:t>Practicals</a:t>
            </a:r>
            <a:r>
              <a:rPr lang="en-GB" dirty="0"/>
              <a:t>, Mini Projects, Final Year Project)</a:t>
            </a:r>
          </a:p>
          <a:p>
            <a:pPr lvl="1"/>
            <a:r>
              <a:rPr lang="en-GB" b="1" dirty="0"/>
              <a:t>Research methods </a:t>
            </a:r>
            <a:r>
              <a:rPr lang="en-GB" dirty="0"/>
              <a:t>and </a:t>
            </a:r>
            <a:r>
              <a:rPr lang="en-GB" b="1" dirty="0"/>
              <a:t>paradigms</a:t>
            </a:r>
            <a:r>
              <a:rPr lang="en-GB" dirty="0"/>
              <a:t> (MCQs, Essays, </a:t>
            </a:r>
            <a:r>
              <a:rPr lang="en-GB" dirty="0" err="1"/>
              <a:t>Practicals</a:t>
            </a:r>
            <a:r>
              <a:rPr lang="en-GB" dirty="0"/>
              <a:t>, Projects)</a:t>
            </a:r>
          </a:p>
          <a:p>
            <a:pPr lvl="1"/>
            <a:r>
              <a:rPr lang="en-GB" b="1" dirty="0"/>
              <a:t>Communication</a:t>
            </a:r>
            <a:r>
              <a:rPr lang="en-GB" dirty="0"/>
              <a:t> (Oral Presentations, Poster Presentations, Essays)</a:t>
            </a:r>
          </a:p>
          <a:p>
            <a:pPr lvl="1"/>
            <a:r>
              <a:rPr lang="en-GB" b="1" dirty="0"/>
              <a:t>Problem Solving </a:t>
            </a:r>
            <a:r>
              <a:rPr lang="en-GB" dirty="0"/>
              <a:t>(</a:t>
            </a:r>
            <a:r>
              <a:rPr lang="en-GB" dirty="0" err="1"/>
              <a:t>Practicals</a:t>
            </a:r>
            <a:r>
              <a:rPr lang="en-GB" dirty="0"/>
              <a:t>, Mini Projects, Final Year Project</a:t>
            </a:r>
            <a:r>
              <a:rPr lang="en-GB" dirty="0" smtClean="0"/>
              <a:t>)</a:t>
            </a:r>
          </a:p>
          <a:p>
            <a:pPr marL="0" indent="0">
              <a:buNone/>
            </a:pPr>
            <a:endParaRPr lang="en-GB" dirty="0" smtClean="0"/>
          </a:p>
          <a:p>
            <a:pPr lvl="1"/>
            <a:endParaRPr lang="en-GB" dirty="0" smtClean="0"/>
          </a:p>
          <a:p>
            <a:pPr lvl="1"/>
            <a:endParaRPr lang="en-GB" dirty="0" smtClean="0"/>
          </a:p>
          <a:p>
            <a:pPr lvl="1"/>
            <a:endParaRPr lang="en-GB" dirty="0"/>
          </a:p>
          <a:p>
            <a:endParaRPr lang="en-GB" dirty="0"/>
          </a:p>
        </p:txBody>
      </p:sp>
      <p:sp>
        <p:nvSpPr>
          <p:cNvPr id="4" name="Rectangle 3">
            <a:hlinkClick r:id="rId2" action="ppaction://hlinksldjump"/>
          </p:cNvPr>
          <p:cNvSpPr/>
          <p:nvPr/>
        </p:nvSpPr>
        <p:spPr>
          <a:xfrm>
            <a:off x="11752446" y="6420051"/>
            <a:ext cx="269508" cy="24063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297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8488"/>
            <a:ext cx="10515600" cy="1325563"/>
          </a:xfrm>
        </p:spPr>
        <p:txBody>
          <a:bodyPr/>
          <a:lstStyle/>
          <a:p>
            <a:r>
              <a:rPr lang="en-GB" dirty="0" smtClean="0"/>
              <a:t>Programme Learning Objectives</a:t>
            </a:r>
            <a:endParaRPr lang="en-GB" dirty="0"/>
          </a:p>
        </p:txBody>
      </p:sp>
      <p:sp>
        <p:nvSpPr>
          <p:cNvPr id="3" name="Content Placeholder 2"/>
          <p:cNvSpPr>
            <a:spLocks noGrp="1"/>
          </p:cNvSpPr>
          <p:nvPr>
            <p:ph idx="1"/>
          </p:nvPr>
        </p:nvSpPr>
        <p:spPr>
          <a:xfrm>
            <a:off x="838199" y="2040307"/>
            <a:ext cx="10810461" cy="4351338"/>
          </a:xfrm>
        </p:spPr>
        <p:txBody>
          <a:bodyPr>
            <a:normAutofit fontScale="92500" lnSpcReduction="20000"/>
          </a:bodyPr>
          <a:lstStyle/>
          <a:p>
            <a:r>
              <a:rPr lang="en-GB" dirty="0" smtClean="0"/>
              <a:t>Understand the scientific underpinnings of psychology as a discipline.</a:t>
            </a:r>
          </a:p>
          <a:p>
            <a:r>
              <a:rPr lang="en-GB" dirty="0" smtClean="0"/>
              <a:t>Critically analyse and evaluate theory using empirical evidence to support your arguments.</a:t>
            </a:r>
          </a:p>
          <a:p>
            <a:r>
              <a:rPr lang="en-GB" dirty="0" smtClean="0"/>
              <a:t>Know about a range of research paradigms and methods of investigation.</a:t>
            </a:r>
          </a:p>
          <a:p>
            <a:r>
              <a:rPr lang="en-GB" dirty="0" smtClean="0"/>
              <a:t>Be able to design, conduct, analyse and interpret scientifically rigorous and ethically sound studies.</a:t>
            </a:r>
          </a:p>
          <a:p>
            <a:r>
              <a:rPr lang="en-GB" dirty="0" smtClean="0"/>
              <a:t>Communicate effectively using a range of methods.</a:t>
            </a:r>
          </a:p>
          <a:p>
            <a:r>
              <a:rPr lang="en-GB" dirty="0" smtClean="0"/>
              <a:t>Understand the real-world implications of psychological research.</a:t>
            </a:r>
          </a:p>
          <a:p>
            <a:r>
              <a:rPr lang="en-GB" dirty="0" smtClean="0"/>
              <a:t>Problem-solve and reason scientifically.</a:t>
            </a:r>
          </a:p>
          <a:p>
            <a:r>
              <a:rPr lang="en-GB" dirty="0" smtClean="0"/>
              <a:t>Understand contextual and interpersonal factors that affect human behaviour.</a:t>
            </a:r>
          </a:p>
          <a:p>
            <a:endParaRPr lang="en-GB" dirty="0"/>
          </a:p>
        </p:txBody>
      </p:sp>
      <p:sp>
        <p:nvSpPr>
          <p:cNvPr id="4" name="TextBox 3"/>
          <p:cNvSpPr txBox="1"/>
          <p:nvPr/>
        </p:nvSpPr>
        <p:spPr>
          <a:xfrm>
            <a:off x="838200" y="1342672"/>
            <a:ext cx="6409319" cy="523220"/>
          </a:xfrm>
          <a:prstGeom prst="rect">
            <a:avLst/>
          </a:prstGeom>
          <a:noFill/>
        </p:spPr>
        <p:txBody>
          <a:bodyPr wrap="none" rtlCol="0">
            <a:spAutoFit/>
          </a:bodyPr>
          <a:lstStyle/>
          <a:p>
            <a:r>
              <a:rPr lang="en-GB" sz="2800" dirty="0" smtClean="0"/>
              <a:t>As Psychology graduates, we want you to…</a:t>
            </a:r>
            <a:endParaRPr lang="en-GB" sz="2800" dirty="0"/>
          </a:p>
        </p:txBody>
      </p:sp>
      <p:sp>
        <p:nvSpPr>
          <p:cNvPr id="5" name="TextBox 4"/>
          <p:cNvSpPr txBox="1"/>
          <p:nvPr/>
        </p:nvSpPr>
        <p:spPr>
          <a:xfrm>
            <a:off x="728023" y="220744"/>
            <a:ext cx="1303755" cy="369332"/>
          </a:xfrm>
          <a:prstGeom prst="rect">
            <a:avLst/>
          </a:prstGeom>
          <a:solidFill>
            <a:schemeClr val="accent1">
              <a:lumMod val="20000"/>
              <a:lumOff val="80000"/>
            </a:schemeClr>
          </a:solidFill>
          <a:ln>
            <a:solidFill>
              <a:schemeClr val="accent1">
                <a:lumMod val="20000"/>
                <a:lumOff val="80000"/>
              </a:schemeClr>
            </a:solidFill>
          </a:ln>
        </p:spPr>
        <p:txBody>
          <a:bodyPr wrap="none" rtlCol="0">
            <a:spAutoFit/>
          </a:bodyPr>
          <a:lstStyle/>
          <a:p>
            <a:r>
              <a:rPr lang="en-GB" dirty="0" smtClean="0"/>
              <a:t>MCQ Exams</a:t>
            </a:r>
            <a:endParaRPr lang="en-GB" dirty="0"/>
          </a:p>
        </p:txBody>
      </p:sp>
      <p:sp>
        <p:nvSpPr>
          <p:cNvPr id="6" name="TextBox 5"/>
          <p:cNvSpPr txBox="1"/>
          <p:nvPr/>
        </p:nvSpPr>
        <p:spPr>
          <a:xfrm>
            <a:off x="2084197" y="218346"/>
            <a:ext cx="1331968" cy="369332"/>
          </a:xfrm>
          <a:prstGeom prst="rect">
            <a:avLst/>
          </a:prstGeom>
          <a:solidFill>
            <a:schemeClr val="accent1"/>
          </a:solidFill>
          <a:ln>
            <a:solidFill>
              <a:schemeClr val="accent1">
                <a:lumMod val="20000"/>
                <a:lumOff val="80000"/>
              </a:schemeClr>
            </a:solidFill>
          </a:ln>
        </p:spPr>
        <p:txBody>
          <a:bodyPr wrap="none" rtlCol="0">
            <a:spAutoFit/>
          </a:bodyPr>
          <a:lstStyle/>
          <a:p>
            <a:r>
              <a:rPr lang="en-GB" dirty="0" smtClean="0"/>
              <a:t>Essay Exams</a:t>
            </a:r>
            <a:endParaRPr lang="en-GB" dirty="0"/>
          </a:p>
        </p:txBody>
      </p:sp>
      <p:sp>
        <p:nvSpPr>
          <p:cNvPr id="8" name="Rectangle 7"/>
          <p:cNvSpPr/>
          <p:nvPr/>
        </p:nvSpPr>
        <p:spPr>
          <a:xfrm>
            <a:off x="3468584" y="218346"/>
            <a:ext cx="1338828" cy="369332"/>
          </a:xfrm>
          <a:prstGeom prst="rect">
            <a:avLst/>
          </a:prstGeom>
          <a:solidFill>
            <a:schemeClr val="accent2"/>
          </a:solidFill>
        </p:spPr>
        <p:txBody>
          <a:bodyPr wrap="none">
            <a:spAutoFit/>
          </a:bodyPr>
          <a:lstStyle/>
          <a:p>
            <a:r>
              <a:rPr lang="en-GB" dirty="0" smtClean="0"/>
              <a:t>Open Essays</a:t>
            </a:r>
            <a:endParaRPr lang="en-GB" dirty="0"/>
          </a:p>
        </p:txBody>
      </p:sp>
      <p:sp>
        <p:nvSpPr>
          <p:cNvPr id="9" name="Rectangle 8"/>
          <p:cNvSpPr/>
          <p:nvPr/>
        </p:nvSpPr>
        <p:spPr>
          <a:xfrm>
            <a:off x="4859831" y="218346"/>
            <a:ext cx="1783309" cy="369332"/>
          </a:xfrm>
          <a:prstGeom prst="rect">
            <a:avLst/>
          </a:prstGeom>
          <a:solidFill>
            <a:schemeClr val="accent2"/>
          </a:solidFill>
        </p:spPr>
        <p:txBody>
          <a:bodyPr wrap="none">
            <a:spAutoFit/>
          </a:bodyPr>
          <a:lstStyle/>
          <a:p>
            <a:r>
              <a:rPr lang="en-GB" dirty="0" smtClean="0"/>
              <a:t>Literature Survey</a:t>
            </a:r>
            <a:endParaRPr lang="en-GB" dirty="0"/>
          </a:p>
        </p:txBody>
      </p:sp>
      <p:sp>
        <p:nvSpPr>
          <p:cNvPr id="10" name="Rectangle 9"/>
          <p:cNvSpPr/>
          <p:nvPr/>
        </p:nvSpPr>
        <p:spPr>
          <a:xfrm>
            <a:off x="6687222" y="218346"/>
            <a:ext cx="1066061" cy="369332"/>
          </a:xfrm>
          <a:prstGeom prst="rect">
            <a:avLst/>
          </a:prstGeom>
          <a:solidFill>
            <a:schemeClr val="accent6"/>
          </a:solidFill>
        </p:spPr>
        <p:txBody>
          <a:bodyPr wrap="none">
            <a:spAutoFit/>
          </a:bodyPr>
          <a:lstStyle/>
          <a:p>
            <a:r>
              <a:rPr lang="en-GB" dirty="0" err="1" smtClean="0"/>
              <a:t>Practicals</a:t>
            </a:r>
            <a:endParaRPr lang="en-GB" dirty="0"/>
          </a:p>
        </p:txBody>
      </p:sp>
      <p:sp>
        <p:nvSpPr>
          <p:cNvPr id="12" name="TextBox 11"/>
          <p:cNvSpPr txBox="1"/>
          <p:nvPr/>
        </p:nvSpPr>
        <p:spPr>
          <a:xfrm>
            <a:off x="7797365" y="220858"/>
            <a:ext cx="1413657" cy="369332"/>
          </a:xfrm>
          <a:prstGeom prst="rect">
            <a:avLst/>
          </a:prstGeom>
          <a:solidFill>
            <a:schemeClr val="accent6"/>
          </a:solidFill>
        </p:spPr>
        <p:txBody>
          <a:bodyPr wrap="none" rtlCol="0">
            <a:spAutoFit/>
          </a:bodyPr>
          <a:lstStyle/>
          <a:p>
            <a:r>
              <a:rPr lang="en-GB" dirty="0"/>
              <a:t>Mini </a:t>
            </a:r>
            <a:r>
              <a:rPr lang="en-GB" dirty="0" smtClean="0"/>
              <a:t>Projects</a:t>
            </a:r>
            <a:endParaRPr lang="en-GB" dirty="0"/>
          </a:p>
        </p:txBody>
      </p:sp>
      <p:sp>
        <p:nvSpPr>
          <p:cNvPr id="13" name="TextBox 12"/>
          <p:cNvSpPr txBox="1"/>
          <p:nvPr/>
        </p:nvSpPr>
        <p:spPr>
          <a:xfrm>
            <a:off x="9255104" y="218346"/>
            <a:ext cx="1797864" cy="369332"/>
          </a:xfrm>
          <a:prstGeom prst="rect">
            <a:avLst/>
          </a:prstGeom>
          <a:solidFill>
            <a:schemeClr val="accent6"/>
          </a:solidFill>
        </p:spPr>
        <p:txBody>
          <a:bodyPr wrap="none" rtlCol="0">
            <a:spAutoFit/>
          </a:bodyPr>
          <a:lstStyle/>
          <a:p>
            <a:r>
              <a:rPr lang="en-GB" dirty="0"/>
              <a:t>Final Year </a:t>
            </a:r>
            <a:r>
              <a:rPr lang="en-GB" dirty="0" smtClean="0"/>
              <a:t>Project</a:t>
            </a:r>
            <a:endParaRPr lang="en-GB" dirty="0"/>
          </a:p>
        </p:txBody>
      </p:sp>
    </p:spTree>
    <p:extLst>
      <p:ext uri="{BB962C8B-B14F-4D97-AF65-F5344CB8AC3E}">
        <p14:creationId xmlns:p14="http://schemas.microsoft.com/office/powerpoint/2010/main" val="1261554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Assessment Strategy</a:t>
            </a:r>
            <a:endParaRPr lang="en-GB" dirty="0"/>
          </a:p>
        </p:txBody>
      </p:sp>
      <p:sp>
        <p:nvSpPr>
          <p:cNvPr id="3" name="Content Placeholder 2"/>
          <p:cNvSpPr>
            <a:spLocks noGrp="1"/>
          </p:cNvSpPr>
          <p:nvPr>
            <p:ph idx="1"/>
          </p:nvPr>
        </p:nvSpPr>
        <p:spPr>
          <a:xfrm>
            <a:off x="720480" y="1507978"/>
            <a:ext cx="10515600" cy="4351338"/>
          </a:xfrm>
        </p:spPr>
        <p:txBody>
          <a:bodyPr>
            <a:normAutofit/>
          </a:bodyPr>
          <a:lstStyle/>
          <a:p>
            <a:pPr marL="514350" indent="-514350">
              <a:buFont typeface="+mj-lt"/>
              <a:buAutoNum type="arabicPeriod" startAt="2"/>
            </a:pPr>
            <a:r>
              <a:rPr lang="en-GB" dirty="0" smtClean="0"/>
              <a:t>We provide assessments that are challenging and fair.</a:t>
            </a:r>
            <a:br>
              <a:rPr lang="en-GB" dirty="0" smtClean="0"/>
            </a:br>
            <a:r>
              <a:rPr lang="en-GB" sz="2400" dirty="0" smtClean="0"/>
              <a:t>We </a:t>
            </a:r>
            <a:r>
              <a:rPr lang="en-GB" sz="2400" dirty="0"/>
              <a:t>review our assessments (e.g., distribution of outcomes for individual questions, individual exams and overall degree classifications) each year within the Board of Examiners and with our External Examiners</a:t>
            </a:r>
            <a:r>
              <a:rPr lang="en-GB" sz="2400" dirty="0" smtClean="0"/>
              <a:t>.</a:t>
            </a:r>
          </a:p>
          <a:p>
            <a:pPr lvl="2"/>
            <a:r>
              <a:rPr lang="en-GB" dirty="0" smtClean="0"/>
              <a:t>Dan Baker, Chair of BoE</a:t>
            </a:r>
          </a:p>
          <a:p>
            <a:pPr lvl="2"/>
            <a:r>
              <a:rPr lang="en-GB" dirty="0" err="1" smtClean="0"/>
              <a:t>Prof.</a:t>
            </a:r>
            <a:r>
              <a:rPr lang="en-GB" dirty="0" smtClean="0"/>
              <a:t> Philip </a:t>
            </a:r>
            <a:r>
              <a:rPr lang="en-GB" dirty="0" err="1" smtClean="0"/>
              <a:t>Corr</a:t>
            </a:r>
            <a:r>
              <a:rPr lang="en-GB" dirty="0" smtClean="0"/>
              <a:t>, City University London</a:t>
            </a:r>
          </a:p>
          <a:p>
            <a:pPr lvl="2"/>
            <a:r>
              <a:rPr lang="en-GB" dirty="0" err="1" smtClean="0"/>
              <a:t>Prof.</a:t>
            </a:r>
            <a:r>
              <a:rPr lang="en-GB" dirty="0" smtClean="0"/>
              <a:t> Charles Leek, Bangor University</a:t>
            </a:r>
            <a:endParaRPr lang="en-GB" dirty="0"/>
          </a:p>
          <a:p>
            <a:endParaRPr lang="en-GB" dirty="0" smtClean="0"/>
          </a:p>
          <a:p>
            <a:pPr marL="0" indent="0">
              <a:buNone/>
            </a:pPr>
            <a:endParaRPr lang="en-GB" dirty="0" smtClean="0"/>
          </a:p>
          <a:p>
            <a:pPr lvl="1"/>
            <a:endParaRPr lang="en-GB" dirty="0" smtClean="0"/>
          </a:p>
          <a:p>
            <a:pPr lvl="1"/>
            <a:endParaRPr lang="en-GB" dirty="0" smtClean="0"/>
          </a:p>
          <a:p>
            <a:pPr lvl="1"/>
            <a:endParaRPr lang="en-GB" dirty="0"/>
          </a:p>
          <a:p>
            <a:endParaRPr lang="en-GB" dirty="0"/>
          </a:p>
        </p:txBody>
      </p:sp>
    </p:spTree>
    <p:extLst>
      <p:ext uri="{BB962C8B-B14F-4D97-AF65-F5344CB8AC3E}">
        <p14:creationId xmlns:p14="http://schemas.microsoft.com/office/powerpoint/2010/main" val="6103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Assessment Strategy</a:t>
            </a:r>
            <a:endParaRPr lang="en-GB" dirty="0"/>
          </a:p>
        </p:txBody>
      </p:sp>
      <p:sp>
        <p:nvSpPr>
          <p:cNvPr id="3" name="Content Placeholder 2"/>
          <p:cNvSpPr>
            <a:spLocks noGrp="1"/>
          </p:cNvSpPr>
          <p:nvPr>
            <p:ph idx="1"/>
          </p:nvPr>
        </p:nvSpPr>
        <p:spPr>
          <a:xfrm>
            <a:off x="838200" y="1508400"/>
            <a:ext cx="10515600" cy="4351338"/>
          </a:xfrm>
        </p:spPr>
        <p:txBody>
          <a:bodyPr>
            <a:normAutofit fontScale="92500"/>
          </a:bodyPr>
          <a:lstStyle/>
          <a:p>
            <a:pPr marL="514350" indent="-514350">
              <a:buFont typeface="+mj-lt"/>
              <a:buAutoNum type="arabicPeriod" startAt="3"/>
            </a:pPr>
            <a:r>
              <a:rPr lang="en-GB" dirty="0" smtClean="0"/>
              <a:t>We provide ample practice </a:t>
            </a:r>
            <a:r>
              <a:rPr lang="en-GB" dirty="0"/>
              <a:t>and feedback on assessments to help you master your topic of study and to improve on future assessments</a:t>
            </a:r>
            <a:r>
              <a:rPr lang="en-GB" dirty="0" smtClean="0"/>
              <a:t>.</a:t>
            </a:r>
          </a:p>
          <a:p>
            <a:pPr lvl="1"/>
            <a:r>
              <a:rPr lang="en-GB" b="1" dirty="0"/>
              <a:t>MCQs</a:t>
            </a:r>
            <a:r>
              <a:rPr lang="en-GB" dirty="0"/>
              <a:t>: Practice MCQs are made available on the VLE for each teaching block.</a:t>
            </a:r>
          </a:p>
          <a:p>
            <a:pPr lvl="1"/>
            <a:r>
              <a:rPr lang="en-GB" b="1" dirty="0"/>
              <a:t>Open Essays/</a:t>
            </a:r>
            <a:r>
              <a:rPr lang="en-GB" b="1" dirty="0" err="1"/>
              <a:t>Practicals</a:t>
            </a:r>
            <a:r>
              <a:rPr lang="en-GB" dirty="0"/>
              <a:t>: Formative essays and </a:t>
            </a:r>
            <a:r>
              <a:rPr lang="en-GB" dirty="0" err="1"/>
              <a:t>practicals</a:t>
            </a:r>
            <a:r>
              <a:rPr lang="en-GB" dirty="0"/>
              <a:t> are run in Y1. For summative and formative essays, an optional feedback session is scheduled with the faculty member who set the essay question. Take advantage of these sessions! </a:t>
            </a:r>
          </a:p>
          <a:p>
            <a:pPr lvl="1"/>
            <a:r>
              <a:rPr lang="en-GB" b="1" dirty="0"/>
              <a:t>Closed Essays</a:t>
            </a:r>
            <a:r>
              <a:rPr lang="en-GB" dirty="0"/>
              <a:t>: Optional mock exams are offered in Week 6 of each term. Module organizers are available in the weeks after you have received your exams to go over your exam with you in person. Make an individual appointment with your module organizer!</a:t>
            </a:r>
          </a:p>
          <a:p>
            <a:pPr lvl="1"/>
            <a:r>
              <a:rPr lang="en-GB" b="1" dirty="0"/>
              <a:t>Literature Surveys/Projects</a:t>
            </a:r>
            <a:r>
              <a:rPr lang="en-GB" dirty="0"/>
              <a:t>: Your supervisor will provide comments on a </a:t>
            </a:r>
            <a:r>
              <a:rPr lang="en-GB" dirty="0" smtClean="0"/>
              <a:t>plan/draft. </a:t>
            </a:r>
            <a:r>
              <a:rPr lang="en-GB" dirty="0"/>
              <a:t>Your supervisor is available to explain your marks in these larger pieces of writing. </a:t>
            </a:r>
          </a:p>
          <a:p>
            <a:endParaRPr lang="en-GB" dirty="0" smtClean="0"/>
          </a:p>
          <a:p>
            <a:pPr marL="0" indent="0">
              <a:buNone/>
            </a:pPr>
            <a:endParaRPr lang="en-GB" dirty="0" smtClean="0"/>
          </a:p>
          <a:p>
            <a:pPr lvl="1"/>
            <a:endParaRPr lang="en-GB" dirty="0" smtClean="0"/>
          </a:p>
          <a:p>
            <a:pPr lvl="1"/>
            <a:endParaRPr lang="en-GB" dirty="0" smtClean="0"/>
          </a:p>
          <a:p>
            <a:pPr lvl="1"/>
            <a:endParaRPr lang="en-GB" dirty="0"/>
          </a:p>
          <a:p>
            <a:endParaRPr lang="en-GB" dirty="0"/>
          </a:p>
        </p:txBody>
      </p:sp>
    </p:spTree>
    <p:extLst>
      <p:ext uri="{BB962C8B-B14F-4D97-AF65-F5344CB8AC3E}">
        <p14:creationId xmlns:p14="http://schemas.microsoft.com/office/powerpoint/2010/main" val="146762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 name="Chart 115"/>
          <p:cNvGraphicFramePr>
            <a:graphicFrameLocks/>
          </p:cNvGraphicFramePr>
          <p:nvPr>
            <p:extLst>
              <p:ext uri="{D42A27DB-BD31-4B8C-83A1-F6EECF244321}">
                <p14:modId xmlns:p14="http://schemas.microsoft.com/office/powerpoint/2010/main" val="2532743896"/>
              </p:ext>
            </p:extLst>
          </p:nvPr>
        </p:nvGraphicFramePr>
        <p:xfrm>
          <a:off x="8750055" y="4096386"/>
          <a:ext cx="3376560" cy="2532835"/>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idx="1"/>
          </p:nvPr>
        </p:nvSpPr>
        <p:spPr>
          <a:xfrm>
            <a:off x="838200" y="1508400"/>
            <a:ext cx="10515600" cy="2371269"/>
          </a:xfrm>
        </p:spPr>
        <p:txBody>
          <a:bodyPr>
            <a:normAutofit/>
          </a:bodyPr>
          <a:lstStyle/>
          <a:p>
            <a:pPr marL="514350" indent="-514350">
              <a:buFont typeface="+mj-lt"/>
              <a:buAutoNum type="arabicPeriod" startAt="4"/>
            </a:pPr>
            <a:r>
              <a:rPr lang="en-GB" dirty="0" smtClean="0"/>
              <a:t>We provide assessments that are appropriate for different stages of learning and development.</a:t>
            </a:r>
          </a:p>
          <a:p>
            <a:pPr lvl="1"/>
            <a:r>
              <a:rPr lang="en-GB" dirty="0"/>
              <a:t>Greater focus on the acquisition of core knowledge early in the course (e.g., more MCQs)</a:t>
            </a:r>
          </a:p>
          <a:p>
            <a:pPr lvl="1"/>
            <a:r>
              <a:rPr lang="en-GB" dirty="0"/>
              <a:t>Greater focus on application of skills to core knowledge in later years (e.g., more closed essays).</a:t>
            </a:r>
          </a:p>
          <a:p>
            <a:pPr marL="457200" lvl="1" indent="0">
              <a:buNone/>
            </a:pPr>
            <a:endParaRPr lang="en-GB" dirty="0"/>
          </a:p>
          <a:p>
            <a:pPr marL="457200" lvl="1" indent="0">
              <a:buNone/>
            </a:pPr>
            <a:endParaRPr lang="en-GB" dirty="0" smtClean="0"/>
          </a:p>
          <a:p>
            <a:pPr lvl="1"/>
            <a:endParaRPr lang="en-GB" dirty="0" smtClean="0"/>
          </a:p>
          <a:p>
            <a:pPr marL="457200" lvl="1" indent="0">
              <a:buNone/>
            </a:pPr>
            <a:endParaRPr lang="en-GB" dirty="0"/>
          </a:p>
          <a:p>
            <a:pPr marL="0" indent="0">
              <a:buNone/>
            </a:pPr>
            <a:endParaRPr lang="en-GB" dirty="0"/>
          </a:p>
        </p:txBody>
      </p:sp>
      <p:sp>
        <p:nvSpPr>
          <p:cNvPr id="2" name="Title 1"/>
          <p:cNvSpPr>
            <a:spLocks noGrp="1"/>
          </p:cNvSpPr>
          <p:nvPr>
            <p:ph type="title"/>
          </p:nvPr>
        </p:nvSpPr>
        <p:spPr/>
        <p:txBody>
          <a:bodyPr/>
          <a:lstStyle/>
          <a:p>
            <a:r>
              <a:rPr lang="en-GB" dirty="0" smtClean="0"/>
              <a:t>Our Assessment Strategy (BSc by Year)</a:t>
            </a:r>
            <a:endParaRPr lang="en-GB" dirty="0"/>
          </a:p>
        </p:txBody>
      </p:sp>
      <p:sp>
        <p:nvSpPr>
          <p:cNvPr id="12" name="AutoShape 10" descr="https://docs.google.com/drawings/u/0/d/s2n184p7hYJ3omjW0PaLCVA/image?w=602&amp;h=156&amp;rev=53&amp;ac=1&amp;parent=1Lm9DWJZPtYdQUVakIyZSq8QrBiUb2iV2hHkmkV3jrTA"/>
          <p:cNvSpPr>
            <a:spLocks noChangeAspect="1" noChangeArrowheads="1"/>
          </p:cNvSpPr>
          <p:nvPr/>
        </p:nvSpPr>
        <p:spPr bwMode="auto">
          <a:xfrm>
            <a:off x="130175" y="-479425"/>
            <a:ext cx="5734050" cy="14859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58" name="Chart 57"/>
          <p:cNvGraphicFramePr>
            <a:graphicFrameLocks/>
          </p:cNvGraphicFramePr>
          <p:nvPr>
            <p:extLst>
              <p:ext uri="{D42A27DB-BD31-4B8C-83A1-F6EECF244321}">
                <p14:modId xmlns:p14="http://schemas.microsoft.com/office/powerpoint/2010/main" val="4045570101"/>
              </p:ext>
            </p:extLst>
          </p:nvPr>
        </p:nvGraphicFramePr>
        <p:xfrm>
          <a:off x="6078479" y="4109221"/>
          <a:ext cx="32400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9" name="Chart 58"/>
          <p:cNvGraphicFramePr>
            <a:graphicFrameLocks/>
          </p:cNvGraphicFramePr>
          <p:nvPr>
            <p:extLst>
              <p:ext uri="{D42A27DB-BD31-4B8C-83A1-F6EECF244321}">
                <p14:modId xmlns:p14="http://schemas.microsoft.com/office/powerpoint/2010/main" val="2974366480"/>
              </p:ext>
            </p:extLst>
          </p:nvPr>
        </p:nvGraphicFramePr>
        <p:xfrm>
          <a:off x="3387336" y="4174536"/>
          <a:ext cx="3240000" cy="2520000"/>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7283165" y="3523173"/>
            <a:ext cx="3802743" cy="369332"/>
          </a:xfrm>
          <a:prstGeom prst="rect">
            <a:avLst/>
          </a:prstGeom>
          <a:noFill/>
        </p:spPr>
        <p:txBody>
          <a:bodyPr wrap="square" rtlCol="0">
            <a:spAutoFit/>
          </a:bodyPr>
          <a:lstStyle/>
          <a:p>
            <a:r>
              <a:rPr lang="en-GB" b="1" u="sng" dirty="0" smtClean="0"/>
              <a:t>Breakdown of marks BSc course</a:t>
            </a:r>
            <a:endParaRPr lang="en-GB" b="1" u="sng" dirty="0"/>
          </a:p>
        </p:txBody>
      </p:sp>
      <p:sp>
        <p:nvSpPr>
          <p:cNvPr id="17" name="TextBox 16"/>
          <p:cNvSpPr txBox="1"/>
          <p:nvPr/>
        </p:nvSpPr>
        <p:spPr>
          <a:xfrm>
            <a:off x="4810815" y="3974239"/>
            <a:ext cx="537029" cy="373017"/>
          </a:xfrm>
          <a:prstGeom prst="rect">
            <a:avLst/>
          </a:prstGeom>
          <a:noFill/>
        </p:spPr>
        <p:txBody>
          <a:bodyPr wrap="square" rtlCol="0">
            <a:spAutoFit/>
          </a:bodyPr>
          <a:lstStyle/>
          <a:p>
            <a:r>
              <a:rPr lang="en-GB" dirty="0" smtClean="0"/>
              <a:t>Y1</a:t>
            </a:r>
            <a:endParaRPr lang="en-GB" dirty="0"/>
          </a:p>
        </p:txBody>
      </p:sp>
      <p:sp>
        <p:nvSpPr>
          <p:cNvPr id="68" name="TextBox 67"/>
          <p:cNvSpPr txBox="1"/>
          <p:nvPr/>
        </p:nvSpPr>
        <p:spPr>
          <a:xfrm>
            <a:off x="7482393" y="3922711"/>
            <a:ext cx="537029" cy="373017"/>
          </a:xfrm>
          <a:prstGeom prst="rect">
            <a:avLst/>
          </a:prstGeom>
          <a:noFill/>
        </p:spPr>
        <p:txBody>
          <a:bodyPr wrap="square" rtlCol="0">
            <a:spAutoFit/>
          </a:bodyPr>
          <a:lstStyle/>
          <a:p>
            <a:r>
              <a:rPr lang="en-GB" dirty="0" smtClean="0"/>
              <a:t>Y2</a:t>
            </a:r>
            <a:endParaRPr lang="en-GB" dirty="0"/>
          </a:p>
        </p:txBody>
      </p:sp>
      <p:sp>
        <p:nvSpPr>
          <p:cNvPr id="69" name="TextBox 68"/>
          <p:cNvSpPr txBox="1"/>
          <p:nvPr/>
        </p:nvSpPr>
        <p:spPr>
          <a:xfrm>
            <a:off x="10121107" y="3911090"/>
            <a:ext cx="537029" cy="373017"/>
          </a:xfrm>
          <a:prstGeom prst="rect">
            <a:avLst/>
          </a:prstGeom>
          <a:noFill/>
        </p:spPr>
        <p:txBody>
          <a:bodyPr wrap="square" rtlCol="0">
            <a:spAutoFit/>
          </a:bodyPr>
          <a:lstStyle/>
          <a:p>
            <a:r>
              <a:rPr lang="en-GB" dirty="0" smtClean="0"/>
              <a:t>Y3</a:t>
            </a:r>
            <a:endParaRPr lang="en-GB" dirty="0"/>
          </a:p>
        </p:txBody>
      </p:sp>
      <p:sp>
        <p:nvSpPr>
          <p:cNvPr id="74" name="Rectangle 73"/>
          <p:cNvSpPr/>
          <p:nvPr/>
        </p:nvSpPr>
        <p:spPr>
          <a:xfrm>
            <a:off x="269598" y="4837042"/>
            <a:ext cx="148227" cy="159094"/>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p:cNvSpPr/>
          <p:nvPr/>
        </p:nvSpPr>
        <p:spPr>
          <a:xfrm>
            <a:off x="269758" y="5106746"/>
            <a:ext cx="148227" cy="159094"/>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p:cNvSpPr/>
          <p:nvPr/>
        </p:nvSpPr>
        <p:spPr>
          <a:xfrm>
            <a:off x="273530" y="5384972"/>
            <a:ext cx="148227" cy="159094"/>
          </a:xfrm>
          <a:prstGeom prst="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Rectangle 76"/>
          <p:cNvSpPr/>
          <p:nvPr/>
        </p:nvSpPr>
        <p:spPr>
          <a:xfrm>
            <a:off x="269757" y="5663197"/>
            <a:ext cx="148227" cy="15909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TextBox 78"/>
          <p:cNvSpPr txBox="1"/>
          <p:nvPr/>
        </p:nvSpPr>
        <p:spPr>
          <a:xfrm>
            <a:off x="440763" y="4767923"/>
            <a:ext cx="2528720" cy="288860"/>
          </a:xfrm>
          <a:prstGeom prst="rect">
            <a:avLst/>
          </a:prstGeom>
          <a:noFill/>
        </p:spPr>
        <p:txBody>
          <a:bodyPr wrap="none" rtlCol="0">
            <a:spAutoFit/>
          </a:bodyPr>
          <a:lstStyle/>
          <a:p>
            <a:r>
              <a:rPr lang="en-GB" sz="1400" dirty="0" smtClean="0"/>
              <a:t>Testing Facts/Knowledge (MCQs)</a:t>
            </a:r>
            <a:endParaRPr lang="en-GB" sz="1400" dirty="0"/>
          </a:p>
        </p:txBody>
      </p:sp>
      <p:sp>
        <p:nvSpPr>
          <p:cNvPr id="81" name="TextBox 80"/>
          <p:cNvSpPr txBox="1"/>
          <p:nvPr/>
        </p:nvSpPr>
        <p:spPr>
          <a:xfrm>
            <a:off x="440763" y="5058168"/>
            <a:ext cx="2552181" cy="288860"/>
          </a:xfrm>
          <a:prstGeom prst="rect">
            <a:avLst/>
          </a:prstGeom>
          <a:noFill/>
        </p:spPr>
        <p:txBody>
          <a:bodyPr wrap="none" rtlCol="0">
            <a:spAutoFit/>
          </a:bodyPr>
          <a:lstStyle/>
          <a:p>
            <a:r>
              <a:rPr lang="en-GB" sz="1400" dirty="0" smtClean="0"/>
              <a:t>Testing Facts/Knowledge (Essays)</a:t>
            </a:r>
            <a:endParaRPr lang="en-GB" sz="1400" dirty="0"/>
          </a:p>
        </p:txBody>
      </p:sp>
      <p:sp>
        <p:nvSpPr>
          <p:cNvPr id="82" name="TextBox 81"/>
          <p:cNvSpPr txBox="1"/>
          <p:nvPr/>
        </p:nvSpPr>
        <p:spPr>
          <a:xfrm>
            <a:off x="429033" y="5334567"/>
            <a:ext cx="2542027" cy="288860"/>
          </a:xfrm>
          <a:prstGeom prst="rect">
            <a:avLst/>
          </a:prstGeom>
          <a:noFill/>
        </p:spPr>
        <p:txBody>
          <a:bodyPr wrap="none" rtlCol="0">
            <a:spAutoFit/>
          </a:bodyPr>
          <a:lstStyle/>
          <a:p>
            <a:r>
              <a:rPr lang="en-GB" sz="1400" dirty="0" smtClean="0"/>
              <a:t>Critical Thinking/Communication</a:t>
            </a:r>
            <a:endParaRPr lang="en-GB" sz="1400" dirty="0"/>
          </a:p>
        </p:txBody>
      </p:sp>
      <p:sp>
        <p:nvSpPr>
          <p:cNvPr id="83" name="TextBox 82"/>
          <p:cNvSpPr txBox="1"/>
          <p:nvPr/>
        </p:nvSpPr>
        <p:spPr>
          <a:xfrm>
            <a:off x="429033" y="5598313"/>
            <a:ext cx="1514697" cy="288860"/>
          </a:xfrm>
          <a:prstGeom prst="rect">
            <a:avLst/>
          </a:prstGeom>
          <a:noFill/>
        </p:spPr>
        <p:txBody>
          <a:bodyPr wrap="none" rtlCol="0">
            <a:spAutoFit/>
          </a:bodyPr>
          <a:lstStyle/>
          <a:p>
            <a:r>
              <a:rPr lang="en-GB" sz="1400" dirty="0" smtClean="0"/>
              <a:t>Skills/Organization</a:t>
            </a:r>
            <a:endParaRPr lang="en-GB" sz="1400" dirty="0"/>
          </a:p>
        </p:txBody>
      </p:sp>
      <p:sp>
        <p:nvSpPr>
          <p:cNvPr id="22" name="TextBox 21"/>
          <p:cNvSpPr txBox="1"/>
          <p:nvPr/>
        </p:nvSpPr>
        <p:spPr>
          <a:xfrm>
            <a:off x="4803494" y="5537937"/>
            <a:ext cx="586227" cy="374746"/>
          </a:xfrm>
          <a:prstGeom prst="rect">
            <a:avLst/>
          </a:prstGeom>
          <a:noFill/>
        </p:spPr>
        <p:txBody>
          <a:bodyPr wrap="square" rtlCol="0">
            <a:spAutoFit/>
          </a:bodyPr>
          <a:lstStyle/>
          <a:p>
            <a:r>
              <a:rPr lang="en-GB" dirty="0" smtClean="0"/>
              <a:t>70%</a:t>
            </a:r>
            <a:endParaRPr lang="en-GB" dirty="0"/>
          </a:p>
        </p:txBody>
      </p:sp>
      <p:cxnSp>
        <p:nvCxnSpPr>
          <p:cNvPr id="24" name="Straight Arrow Connector 23"/>
          <p:cNvCxnSpPr>
            <a:stCxn id="22" idx="1"/>
          </p:cNvCxnSpPr>
          <p:nvPr/>
        </p:nvCxnSpPr>
        <p:spPr>
          <a:xfrm flipH="1">
            <a:off x="4321431" y="5725310"/>
            <a:ext cx="482063"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22" idx="3"/>
          </p:cNvCxnSpPr>
          <p:nvPr/>
        </p:nvCxnSpPr>
        <p:spPr>
          <a:xfrm>
            <a:off x="5389721" y="5725310"/>
            <a:ext cx="6620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8314660" y="5705786"/>
            <a:ext cx="4549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86" idx="1"/>
          </p:cNvCxnSpPr>
          <p:nvPr/>
        </p:nvCxnSpPr>
        <p:spPr>
          <a:xfrm flipH="1">
            <a:off x="7482394" y="5705786"/>
            <a:ext cx="295610"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6" name="TextBox 85"/>
          <p:cNvSpPr txBox="1"/>
          <p:nvPr/>
        </p:nvSpPr>
        <p:spPr>
          <a:xfrm>
            <a:off x="7778004" y="5521120"/>
            <a:ext cx="762728" cy="369332"/>
          </a:xfrm>
          <a:prstGeom prst="rect">
            <a:avLst/>
          </a:prstGeom>
          <a:noFill/>
        </p:spPr>
        <p:txBody>
          <a:bodyPr wrap="square" rtlCol="0">
            <a:spAutoFit/>
          </a:bodyPr>
          <a:lstStyle/>
          <a:p>
            <a:r>
              <a:rPr lang="en-GB" dirty="0" smtClean="0"/>
              <a:t>60%</a:t>
            </a:r>
            <a:endParaRPr lang="en-GB" dirty="0"/>
          </a:p>
        </p:txBody>
      </p:sp>
      <p:sp>
        <p:nvSpPr>
          <p:cNvPr id="94" name="TextBox 1"/>
          <p:cNvSpPr txBox="1"/>
          <p:nvPr/>
        </p:nvSpPr>
        <p:spPr>
          <a:xfrm>
            <a:off x="6798501" y="4954027"/>
            <a:ext cx="1096497" cy="27822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smtClean="0"/>
              <a:t>40%</a:t>
            </a:r>
            <a:endParaRPr lang="en-GB" sz="1800" dirty="0"/>
          </a:p>
        </p:txBody>
      </p:sp>
      <p:cxnSp>
        <p:nvCxnSpPr>
          <p:cNvPr id="95" name="Straight Arrow Connector 94"/>
          <p:cNvCxnSpPr/>
          <p:nvPr/>
        </p:nvCxnSpPr>
        <p:spPr>
          <a:xfrm flipV="1">
            <a:off x="7346749" y="4644571"/>
            <a:ext cx="0" cy="3430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7346749" y="5245407"/>
            <a:ext cx="0" cy="3529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9547369" y="5162362"/>
            <a:ext cx="1042620" cy="369332"/>
          </a:xfrm>
          <a:prstGeom prst="rect">
            <a:avLst/>
          </a:prstGeom>
          <a:noFill/>
        </p:spPr>
        <p:txBody>
          <a:bodyPr wrap="square" rtlCol="0">
            <a:spAutoFit/>
          </a:bodyPr>
          <a:lstStyle/>
          <a:p>
            <a:r>
              <a:rPr lang="en-GB" dirty="0" smtClean="0"/>
              <a:t>80%</a:t>
            </a:r>
            <a:endParaRPr lang="en-GB" dirty="0"/>
          </a:p>
        </p:txBody>
      </p:sp>
      <p:cxnSp>
        <p:nvCxnSpPr>
          <p:cNvPr id="99" name="Straight Arrow Connector 98"/>
          <p:cNvCxnSpPr/>
          <p:nvPr/>
        </p:nvCxnSpPr>
        <p:spPr>
          <a:xfrm flipV="1">
            <a:off x="9975649" y="4799663"/>
            <a:ext cx="0" cy="3430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9978623" y="5455473"/>
            <a:ext cx="0" cy="3529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0384765" y="4729155"/>
            <a:ext cx="1042620" cy="369332"/>
          </a:xfrm>
          <a:prstGeom prst="rect">
            <a:avLst/>
          </a:prstGeom>
          <a:noFill/>
        </p:spPr>
        <p:txBody>
          <a:bodyPr wrap="square" rtlCol="0">
            <a:spAutoFit/>
          </a:bodyPr>
          <a:lstStyle/>
          <a:p>
            <a:r>
              <a:rPr lang="en-GB" dirty="0" smtClean="0"/>
              <a:t>20%</a:t>
            </a:r>
            <a:endParaRPr lang="en-GB" dirty="0"/>
          </a:p>
        </p:txBody>
      </p:sp>
      <p:sp>
        <p:nvSpPr>
          <p:cNvPr id="118" name="TextBox 117"/>
          <p:cNvSpPr txBox="1"/>
          <p:nvPr/>
        </p:nvSpPr>
        <p:spPr>
          <a:xfrm>
            <a:off x="4224588" y="4954027"/>
            <a:ext cx="586227" cy="374746"/>
          </a:xfrm>
          <a:prstGeom prst="rect">
            <a:avLst/>
          </a:prstGeom>
          <a:noFill/>
        </p:spPr>
        <p:txBody>
          <a:bodyPr wrap="square" rtlCol="0">
            <a:spAutoFit/>
          </a:bodyPr>
          <a:lstStyle/>
          <a:p>
            <a:r>
              <a:rPr lang="en-GB" dirty="0"/>
              <a:t>3</a:t>
            </a:r>
            <a:r>
              <a:rPr lang="en-GB" dirty="0" smtClean="0"/>
              <a:t>0%</a:t>
            </a:r>
            <a:endParaRPr lang="en-GB" dirty="0"/>
          </a:p>
        </p:txBody>
      </p:sp>
    </p:spTree>
    <p:extLst>
      <p:ext uri="{BB962C8B-B14F-4D97-AF65-F5344CB8AC3E}">
        <p14:creationId xmlns:p14="http://schemas.microsoft.com/office/powerpoint/2010/main" val="98457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9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9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9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0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6" grpId="0">
        <p:bldAsOne/>
      </p:bldGraphic>
      <p:bldP spid="3" grpId="0" uiExpand="1" build="p" bldLvl="2"/>
      <p:bldGraphic spid="58" grpId="0">
        <p:bldAsOne/>
      </p:bldGraphic>
      <p:bldGraphic spid="59" grpId="0">
        <p:bldAsOne/>
      </p:bldGraphic>
      <p:bldP spid="16" grpId="0"/>
      <p:bldP spid="17" grpId="0"/>
      <p:bldP spid="68" grpId="0"/>
      <p:bldP spid="69" grpId="0"/>
      <p:bldP spid="74" grpId="0" animBg="1"/>
      <p:bldP spid="75" grpId="0" animBg="1"/>
      <p:bldP spid="76" grpId="0" animBg="1"/>
      <p:bldP spid="77" grpId="0" animBg="1"/>
      <p:bldP spid="79" grpId="0"/>
      <p:bldP spid="81" grpId="0"/>
      <p:bldP spid="82" grpId="0"/>
      <p:bldP spid="83" grpId="0"/>
      <p:bldP spid="22" grpId="0"/>
      <p:bldP spid="86" grpId="0"/>
      <p:bldP spid="94" grpId="0"/>
      <p:bldP spid="98" grpId="0"/>
      <p:bldP spid="101" grpId="0"/>
      <p:bldP spid="1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 name="Chart 73"/>
          <p:cNvGraphicFramePr>
            <a:graphicFrameLocks/>
          </p:cNvGraphicFramePr>
          <p:nvPr>
            <p:extLst>
              <p:ext uri="{D42A27DB-BD31-4B8C-83A1-F6EECF244321}">
                <p14:modId xmlns:p14="http://schemas.microsoft.com/office/powerpoint/2010/main" val="598278116"/>
              </p:ext>
            </p:extLst>
          </p:nvPr>
        </p:nvGraphicFramePr>
        <p:xfrm>
          <a:off x="9488014" y="4386917"/>
          <a:ext cx="3124800" cy="2253600"/>
        </p:xfrm>
        <a:graphic>
          <a:graphicData uri="http://schemas.openxmlformats.org/drawingml/2006/chart">
            <c:chart xmlns:c="http://schemas.openxmlformats.org/drawingml/2006/chart" xmlns:r="http://schemas.openxmlformats.org/officeDocument/2006/relationships" r:id="rId2"/>
          </a:graphicData>
        </a:graphic>
      </p:graphicFrame>
      <p:sp>
        <p:nvSpPr>
          <p:cNvPr id="56" name="Content Placeholder 2"/>
          <p:cNvSpPr>
            <a:spLocks noGrp="1"/>
          </p:cNvSpPr>
          <p:nvPr>
            <p:ph idx="1"/>
          </p:nvPr>
        </p:nvSpPr>
        <p:spPr>
          <a:xfrm>
            <a:off x="838200" y="1508400"/>
            <a:ext cx="10515600" cy="4351338"/>
          </a:xfrm>
        </p:spPr>
        <p:txBody>
          <a:bodyPr>
            <a:normAutofit/>
          </a:bodyPr>
          <a:lstStyle/>
          <a:p>
            <a:pPr marL="514350" indent="-514350">
              <a:buFont typeface="+mj-lt"/>
              <a:buAutoNum type="arabicPeriod" startAt="4"/>
            </a:pPr>
            <a:r>
              <a:rPr lang="en-GB" dirty="0" smtClean="0"/>
              <a:t>We provide assessments that are appropriate for different stages of learning and development.</a:t>
            </a:r>
          </a:p>
          <a:p>
            <a:pPr lvl="1"/>
            <a:r>
              <a:rPr lang="en-GB" dirty="0"/>
              <a:t>Greater focus on the acquisition of core knowledge early in the course (e.g., more MCQs)</a:t>
            </a:r>
          </a:p>
          <a:p>
            <a:pPr lvl="1"/>
            <a:r>
              <a:rPr lang="en-GB" dirty="0"/>
              <a:t>Greater focus on application of skills to core knowledge in later years (e.g., more closed essays).</a:t>
            </a:r>
          </a:p>
          <a:p>
            <a:endParaRPr lang="en-GB" dirty="0" smtClean="0"/>
          </a:p>
          <a:p>
            <a:pPr marL="0" indent="0">
              <a:buNone/>
            </a:pPr>
            <a:endParaRPr lang="en-GB" dirty="0" smtClean="0"/>
          </a:p>
          <a:p>
            <a:pPr lvl="1"/>
            <a:endParaRPr lang="en-GB" dirty="0" smtClean="0"/>
          </a:p>
          <a:p>
            <a:pPr lvl="1"/>
            <a:endParaRPr lang="en-GB" dirty="0" smtClean="0"/>
          </a:p>
          <a:p>
            <a:pPr lvl="1"/>
            <a:endParaRPr lang="en-GB" dirty="0"/>
          </a:p>
          <a:p>
            <a:endParaRPr lang="en-GB" dirty="0"/>
          </a:p>
        </p:txBody>
      </p:sp>
      <p:sp>
        <p:nvSpPr>
          <p:cNvPr id="2" name="Title 1"/>
          <p:cNvSpPr>
            <a:spLocks noGrp="1"/>
          </p:cNvSpPr>
          <p:nvPr>
            <p:ph type="title"/>
          </p:nvPr>
        </p:nvSpPr>
        <p:spPr/>
        <p:txBody>
          <a:bodyPr/>
          <a:lstStyle/>
          <a:p>
            <a:r>
              <a:rPr lang="en-GB" dirty="0" smtClean="0"/>
              <a:t>Our Assessment Strategy (</a:t>
            </a:r>
            <a:r>
              <a:rPr lang="en-GB" dirty="0" err="1" smtClean="0"/>
              <a:t>MSci</a:t>
            </a:r>
            <a:r>
              <a:rPr lang="en-GB" dirty="0" smtClean="0"/>
              <a:t> </a:t>
            </a:r>
            <a:r>
              <a:rPr lang="en-GB" dirty="0" smtClean="0"/>
              <a:t>by Year)</a:t>
            </a:r>
            <a:endParaRPr lang="en-GB" dirty="0"/>
          </a:p>
        </p:txBody>
      </p:sp>
      <p:sp>
        <p:nvSpPr>
          <p:cNvPr id="6" name="TextBox 5"/>
          <p:cNvSpPr txBox="1"/>
          <p:nvPr/>
        </p:nvSpPr>
        <p:spPr>
          <a:xfrm>
            <a:off x="5558299" y="3631348"/>
            <a:ext cx="3680879" cy="369332"/>
          </a:xfrm>
          <a:prstGeom prst="rect">
            <a:avLst/>
          </a:prstGeom>
          <a:noFill/>
        </p:spPr>
        <p:txBody>
          <a:bodyPr wrap="none" rtlCol="0">
            <a:spAutoFit/>
          </a:bodyPr>
          <a:lstStyle/>
          <a:p>
            <a:r>
              <a:rPr lang="en-GB" b="1" u="sng" dirty="0" smtClean="0"/>
              <a:t>Breakdown of marks for </a:t>
            </a:r>
            <a:r>
              <a:rPr lang="en-GB" b="1" u="sng" dirty="0" err="1" smtClean="0"/>
              <a:t>MSci</a:t>
            </a:r>
            <a:r>
              <a:rPr lang="en-GB" b="1" u="sng" dirty="0" smtClean="0"/>
              <a:t> </a:t>
            </a:r>
            <a:r>
              <a:rPr lang="en-GB" b="1" u="sng" dirty="0" smtClean="0"/>
              <a:t>course</a:t>
            </a:r>
            <a:endParaRPr lang="en-GB" b="1" u="sng" dirty="0"/>
          </a:p>
        </p:txBody>
      </p:sp>
      <p:graphicFrame>
        <p:nvGraphicFramePr>
          <p:cNvPr id="31" name="Chart 30"/>
          <p:cNvGraphicFramePr>
            <a:graphicFrameLocks/>
          </p:cNvGraphicFramePr>
          <p:nvPr>
            <p:extLst>
              <p:ext uri="{D42A27DB-BD31-4B8C-83A1-F6EECF244321}">
                <p14:modId xmlns:p14="http://schemas.microsoft.com/office/powerpoint/2010/main" val="4134757797"/>
              </p:ext>
            </p:extLst>
          </p:nvPr>
        </p:nvGraphicFramePr>
        <p:xfrm>
          <a:off x="2507838" y="4404679"/>
          <a:ext cx="2854681" cy="22787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Chart 32"/>
          <p:cNvGraphicFramePr>
            <a:graphicFrameLocks/>
          </p:cNvGraphicFramePr>
          <p:nvPr>
            <p:extLst>
              <p:ext uri="{D42A27DB-BD31-4B8C-83A1-F6EECF244321}">
                <p14:modId xmlns:p14="http://schemas.microsoft.com/office/powerpoint/2010/main" val="2361955226"/>
              </p:ext>
            </p:extLst>
          </p:nvPr>
        </p:nvGraphicFramePr>
        <p:xfrm>
          <a:off x="4639121" y="4417899"/>
          <a:ext cx="3123510" cy="2252333"/>
        </p:xfrm>
        <a:graphic>
          <a:graphicData uri="http://schemas.openxmlformats.org/drawingml/2006/chart">
            <c:chart xmlns:c="http://schemas.openxmlformats.org/drawingml/2006/chart" xmlns:r="http://schemas.openxmlformats.org/officeDocument/2006/relationships" r:id="rId4"/>
          </a:graphicData>
        </a:graphic>
      </p:graphicFrame>
      <p:sp>
        <p:nvSpPr>
          <p:cNvPr id="34" name="TextBox 33"/>
          <p:cNvSpPr txBox="1"/>
          <p:nvPr/>
        </p:nvSpPr>
        <p:spPr>
          <a:xfrm>
            <a:off x="5948199" y="4163978"/>
            <a:ext cx="537029" cy="373017"/>
          </a:xfrm>
          <a:prstGeom prst="rect">
            <a:avLst/>
          </a:prstGeom>
          <a:noFill/>
        </p:spPr>
        <p:txBody>
          <a:bodyPr wrap="square" rtlCol="0">
            <a:spAutoFit/>
          </a:bodyPr>
          <a:lstStyle/>
          <a:p>
            <a:r>
              <a:rPr lang="en-GB" dirty="0" smtClean="0"/>
              <a:t>Y2</a:t>
            </a:r>
            <a:endParaRPr lang="en-GB" dirty="0"/>
          </a:p>
        </p:txBody>
      </p:sp>
      <p:sp>
        <p:nvSpPr>
          <p:cNvPr id="37" name="TextBox 36"/>
          <p:cNvSpPr txBox="1"/>
          <p:nvPr/>
        </p:nvSpPr>
        <p:spPr>
          <a:xfrm>
            <a:off x="3700016" y="4140700"/>
            <a:ext cx="537029" cy="373017"/>
          </a:xfrm>
          <a:prstGeom prst="rect">
            <a:avLst/>
          </a:prstGeom>
          <a:noFill/>
        </p:spPr>
        <p:txBody>
          <a:bodyPr wrap="square" rtlCol="0">
            <a:spAutoFit/>
          </a:bodyPr>
          <a:lstStyle/>
          <a:p>
            <a:r>
              <a:rPr lang="en-GB" dirty="0" smtClean="0"/>
              <a:t>Y1</a:t>
            </a:r>
            <a:endParaRPr lang="en-GB" dirty="0"/>
          </a:p>
        </p:txBody>
      </p:sp>
      <p:sp>
        <p:nvSpPr>
          <p:cNvPr id="38" name="TextBox 37"/>
          <p:cNvSpPr txBox="1"/>
          <p:nvPr/>
        </p:nvSpPr>
        <p:spPr>
          <a:xfrm>
            <a:off x="10797946" y="4074063"/>
            <a:ext cx="537029" cy="373017"/>
          </a:xfrm>
          <a:prstGeom prst="rect">
            <a:avLst/>
          </a:prstGeom>
          <a:noFill/>
        </p:spPr>
        <p:txBody>
          <a:bodyPr wrap="square" rtlCol="0">
            <a:spAutoFit/>
          </a:bodyPr>
          <a:lstStyle/>
          <a:p>
            <a:r>
              <a:rPr lang="en-GB" dirty="0" smtClean="0"/>
              <a:t>Y4</a:t>
            </a:r>
            <a:endParaRPr lang="en-GB" dirty="0"/>
          </a:p>
        </p:txBody>
      </p:sp>
      <p:sp>
        <p:nvSpPr>
          <p:cNvPr id="39" name="TextBox 38"/>
          <p:cNvSpPr txBox="1"/>
          <p:nvPr/>
        </p:nvSpPr>
        <p:spPr>
          <a:xfrm>
            <a:off x="8382484" y="4129793"/>
            <a:ext cx="537029" cy="373017"/>
          </a:xfrm>
          <a:prstGeom prst="rect">
            <a:avLst/>
          </a:prstGeom>
          <a:noFill/>
        </p:spPr>
        <p:txBody>
          <a:bodyPr wrap="square" rtlCol="0">
            <a:spAutoFit/>
          </a:bodyPr>
          <a:lstStyle/>
          <a:p>
            <a:r>
              <a:rPr lang="en-GB" dirty="0" smtClean="0"/>
              <a:t>Y3</a:t>
            </a:r>
            <a:endParaRPr lang="en-GB" dirty="0"/>
          </a:p>
        </p:txBody>
      </p:sp>
      <p:sp>
        <p:nvSpPr>
          <p:cNvPr id="40" name="TextBox 39"/>
          <p:cNvSpPr txBox="1"/>
          <p:nvPr/>
        </p:nvSpPr>
        <p:spPr>
          <a:xfrm>
            <a:off x="3630890" y="5672365"/>
            <a:ext cx="586227" cy="374746"/>
          </a:xfrm>
          <a:prstGeom prst="rect">
            <a:avLst/>
          </a:prstGeom>
          <a:noFill/>
        </p:spPr>
        <p:txBody>
          <a:bodyPr wrap="square" rtlCol="0">
            <a:spAutoFit/>
          </a:bodyPr>
          <a:lstStyle/>
          <a:p>
            <a:r>
              <a:rPr lang="en-GB" dirty="0" smtClean="0"/>
              <a:t>70%</a:t>
            </a:r>
            <a:endParaRPr lang="en-GB" dirty="0"/>
          </a:p>
        </p:txBody>
      </p:sp>
      <p:cxnSp>
        <p:nvCxnSpPr>
          <p:cNvPr id="41" name="Straight Arrow Connector 40"/>
          <p:cNvCxnSpPr/>
          <p:nvPr/>
        </p:nvCxnSpPr>
        <p:spPr>
          <a:xfrm flipH="1">
            <a:off x="5952751" y="5867054"/>
            <a:ext cx="263962" cy="407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flipH="1">
            <a:off x="3043451" y="5859738"/>
            <a:ext cx="636638"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a:off x="4148814" y="5825693"/>
            <a:ext cx="6620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723931" y="5852076"/>
            <a:ext cx="3985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5850557" y="4756280"/>
            <a:ext cx="0" cy="3430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5850557" y="5415235"/>
            <a:ext cx="0" cy="3283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40763" y="4756280"/>
            <a:ext cx="2528720" cy="288860"/>
          </a:xfrm>
          <a:prstGeom prst="rect">
            <a:avLst/>
          </a:prstGeom>
          <a:noFill/>
        </p:spPr>
        <p:txBody>
          <a:bodyPr wrap="none" rtlCol="0">
            <a:spAutoFit/>
          </a:bodyPr>
          <a:lstStyle/>
          <a:p>
            <a:r>
              <a:rPr lang="en-GB" sz="1400" dirty="0" smtClean="0"/>
              <a:t>Testing Facts/Knowledge (MCQs)</a:t>
            </a:r>
            <a:endParaRPr lang="en-GB" sz="1400" dirty="0"/>
          </a:p>
        </p:txBody>
      </p:sp>
      <p:sp>
        <p:nvSpPr>
          <p:cNvPr id="57" name="TextBox 56"/>
          <p:cNvSpPr txBox="1"/>
          <p:nvPr/>
        </p:nvSpPr>
        <p:spPr>
          <a:xfrm>
            <a:off x="440763" y="5058168"/>
            <a:ext cx="2552181" cy="288860"/>
          </a:xfrm>
          <a:prstGeom prst="rect">
            <a:avLst/>
          </a:prstGeom>
          <a:noFill/>
        </p:spPr>
        <p:txBody>
          <a:bodyPr wrap="none" rtlCol="0">
            <a:spAutoFit/>
          </a:bodyPr>
          <a:lstStyle/>
          <a:p>
            <a:r>
              <a:rPr lang="en-GB" sz="1400" dirty="0" smtClean="0"/>
              <a:t>Testing Facts/Knowledge (Essays)</a:t>
            </a:r>
            <a:endParaRPr lang="en-GB" sz="1400" dirty="0"/>
          </a:p>
        </p:txBody>
      </p:sp>
      <p:sp>
        <p:nvSpPr>
          <p:cNvPr id="59" name="TextBox 58"/>
          <p:cNvSpPr txBox="1"/>
          <p:nvPr/>
        </p:nvSpPr>
        <p:spPr>
          <a:xfrm>
            <a:off x="429033" y="5334567"/>
            <a:ext cx="2542027" cy="288860"/>
          </a:xfrm>
          <a:prstGeom prst="rect">
            <a:avLst/>
          </a:prstGeom>
          <a:noFill/>
        </p:spPr>
        <p:txBody>
          <a:bodyPr wrap="none" rtlCol="0">
            <a:spAutoFit/>
          </a:bodyPr>
          <a:lstStyle/>
          <a:p>
            <a:r>
              <a:rPr lang="en-GB" sz="1400" dirty="0" smtClean="0"/>
              <a:t>Critical Thinking/Communication</a:t>
            </a:r>
            <a:endParaRPr lang="en-GB" sz="1400" dirty="0"/>
          </a:p>
        </p:txBody>
      </p:sp>
      <p:sp>
        <p:nvSpPr>
          <p:cNvPr id="68" name="TextBox 67"/>
          <p:cNvSpPr txBox="1"/>
          <p:nvPr/>
        </p:nvSpPr>
        <p:spPr>
          <a:xfrm>
            <a:off x="429033" y="5598313"/>
            <a:ext cx="1514697" cy="288860"/>
          </a:xfrm>
          <a:prstGeom prst="rect">
            <a:avLst/>
          </a:prstGeom>
          <a:noFill/>
        </p:spPr>
        <p:txBody>
          <a:bodyPr wrap="none" rtlCol="0">
            <a:spAutoFit/>
          </a:bodyPr>
          <a:lstStyle/>
          <a:p>
            <a:r>
              <a:rPr lang="en-GB" sz="1400" dirty="0" smtClean="0"/>
              <a:t>Skills/Organization</a:t>
            </a:r>
            <a:endParaRPr lang="en-GB" sz="1400" dirty="0"/>
          </a:p>
        </p:txBody>
      </p:sp>
      <p:sp>
        <p:nvSpPr>
          <p:cNvPr id="69" name="Rectangle 68"/>
          <p:cNvSpPr/>
          <p:nvPr/>
        </p:nvSpPr>
        <p:spPr>
          <a:xfrm>
            <a:off x="270280" y="4828520"/>
            <a:ext cx="148227" cy="159094"/>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p:cNvSpPr/>
          <p:nvPr/>
        </p:nvSpPr>
        <p:spPr>
          <a:xfrm>
            <a:off x="269758" y="5106746"/>
            <a:ext cx="148227" cy="159094"/>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273530" y="5384972"/>
            <a:ext cx="148227" cy="159094"/>
          </a:xfrm>
          <a:prstGeom prst="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p:cNvSpPr/>
          <p:nvPr/>
        </p:nvSpPr>
        <p:spPr>
          <a:xfrm>
            <a:off x="269757" y="5663197"/>
            <a:ext cx="148227" cy="15909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3" name="Chart 72"/>
          <p:cNvGraphicFramePr>
            <a:graphicFrameLocks/>
          </p:cNvGraphicFramePr>
          <p:nvPr>
            <p:extLst>
              <p:ext uri="{D42A27DB-BD31-4B8C-83A1-F6EECF244321}">
                <p14:modId xmlns:p14="http://schemas.microsoft.com/office/powerpoint/2010/main" val="423323932"/>
              </p:ext>
            </p:extLst>
          </p:nvPr>
        </p:nvGraphicFramePr>
        <p:xfrm>
          <a:off x="7046811" y="4386917"/>
          <a:ext cx="3124800" cy="2253600"/>
        </p:xfrm>
        <a:graphic>
          <a:graphicData uri="http://schemas.openxmlformats.org/drawingml/2006/chart">
            <c:chart xmlns:c="http://schemas.openxmlformats.org/drawingml/2006/chart" xmlns:r="http://schemas.openxmlformats.org/officeDocument/2006/relationships" r:id="rId5"/>
          </a:graphicData>
        </a:graphic>
      </p:graphicFrame>
      <p:sp>
        <p:nvSpPr>
          <p:cNvPr id="75" name="TextBox 85"/>
          <p:cNvSpPr txBox="1"/>
          <p:nvPr/>
        </p:nvSpPr>
        <p:spPr>
          <a:xfrm>
            <a:off x="10413151" y="5458270"/>
            <a:ext cx="735305"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smtClean="0"/>
              <a:t>82%</a:t>
            </a:r>
            <a:endParaRPr lang="en-GB" sz="1800" dirty="0"/>
          </a:p>
        </p:txBody>
      </p:sp>
      <p:sp>
        <p:nvSpPr>
          <p:cNvPr id="76" name="TextBox 85"/>
          <p:cNvSpPr txBox="1"/>
          <p:nvPr/>
        </p:nvSpPr>
        <p:spPr>
          <a:xfrm>
            <a:off x="8784475" y="4934276"/>
            <a:ext cx="735305"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smtClean="0"/>
              <a:t>27%</a:t>
            </a:r>
            <a:endParaRPr lang="en-GB" sz="1800" dirty="0"/>
          </a:p>
        </p:txBody>
      </p:sp>
      <p:sp>
        <p:nvSpPr>
          <p:cNvPr id="77" name="TextBox 85"/>
          <p:cNvSpPr txBox="1"/>
          <p:nvPr/>
        </p:nvSpPr>
        <p:spPr>
          <a:xfrm>
            <a:off x="7766421" y="5370297"/>
            <a:ext cx="735305"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smtClean="0"/>
              <a:t>73</a:t>
            </a:r>
            <a:r>
              <a:rPr lang="en-GB" sz="1800" dirty="0" smtClean="0"/>
              <a:t>%</a:t>
            </a:r>
            <a:endParaRPr lang="en-GB" sz="1800" dirty="0"/>
          </a:p>
        </p:txBody>
      </p:sp>
      <p:sp>
        <p:nvSpPr>
          <p:cNvPr id="78" name="TextBox 85"/>
          <p:cNvSpPr txBox="1"/>
          <p:nvPr/>
        </p:nvSpPr>
        <p:spPr>
          <a:xfrm>
            <a:off x="11216621" y="4802948"/>
            <a:ext cx="735305"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smtClean="0"/>
              <a:t>18</a:t>
            </a:r>
            <a:r>
              <a:rPr lang="en-GB" sz="1800" dirty="0" smtClean="0"/>
              <a:t>%</a:t>
            </a:r>
            <a:endParaRPr lang="en-GB" sz="1800" dirty="0"/>
          </a:p>
        </p:txBody>
      </p:sp>
      <p:sp>
        <p:nvSpPr>
          <p:cNvPr id="80" name="TextBox 85"/>
          <p:cNvSpPr txBox="1"/>
          <p:nvPr/>
        </p:nvSpPr>
        <p:spPr>
          <a:xfrm>
            <a:off x="5563367" y="5068377"/>
            <a:ext cx="735305"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a:t>4</a:t>
            </a:r>
            <a:r>
              <a:rPr lang="en-GB" sz="1800" dirty="0" smtClean="0"/>
              <a:t>0</a:t>
            </a:r>
            <a:r>
              <a:rPr lang="en-GB" sz="1800" dirty="0" smtClean="0"/>
              <a:t>%</a:t>
            </a:r>
            <a:endParaRPr lang="en-GB" sz="1800" dirty="0"/>
          </a:p>
        </p:txBody>
      </p:sp>
      <p:sp>
        <p:nvSpPr>
          <p:cNvPr id="81" name="TextBox 85"/>
          <p:cNvSpPr txBox="1"/>
          <p:nvPr/>
        </p:nvSpPr>
        <p:spPr>
          <a:xfrm>
            <a:off x="3201534" y="5186293"/>
            <a:ext cx="735305"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smtClean="0"/>
              <a:t>30%</a:t>
            </a:r>
            <a:endParaRPr lang="en-GB" sz="1800" dirty="0"/>
          </a:p>
        </p:txBody>
      </p:sp>
      <p:sp>
        <p:nvSpPr>
          <p:cNvPr id="86" name="TextBox 85"/>
          <p:cNvSpPr txBox="1"/>
          <p:nvPr/>
        </p:nvSpPr>
        <p:spPr>
          <a:xfrm>
            <a:off x="6258107" y="5667410"/>
            <a:ext cx="735305"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smtClean="0"/>
              <a:t>60%</a:t>
            </a:r>
            <a:endParaRPr lang="en-GB" sz="1800" dirty="0"/>
          </a:p>
        </p:txBody>
      </p:sp>
    </p:spTree>
    <p:extLst>
      <p:ext uri="{BB962C8B-B14F-4D97-AF65-F5344CB8AC3E}">
        <p14:creationId xmlns:p14="http://schemas.microsoft.com/office/powerpoint/2010/main" val="180267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6">
                                            <p:txEl>
                                              <p:pRg st="1" end="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6">
                                            <p:txEl>
                                              <p:pRg st="2" end="2"/>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4" grpId="0">
        <p:bldAsOne/>
      </p:bldGraphic>
      <p:bldP spid="56" grpId="0" uiExpand="1" build="p" bldLvl="2"/>
      <p:bldP spid="6" grpId="0"/>
      <p:bldGraphic spid="31" grpId="0">
        <p:bldAsOne/>
      </p:bldGraphic>
      <p:bldGraphic spid="33" grpId="0">
        <p:bldAsOne/>
      </p:bldGraphic>
      <p:bldP spid="34" grpId="0"/>
      <p:bldP spid="37" grpId="0"/>
      <p:bldP spid="38" grpId="0"/>
      <p:bldP spid="39" grpId="0"/>
      <p:bldP spid="40" grpId="0"/>
      <p:bldP spid="52" grpId="0"/>
      <p:bldP spid="57" grpId="0"/>
      <p:bldP spid="59" grpId="0"/>
      <p:bldP spid="68" grpId="0"/>
      <p:bldP spid="69" grpId="0" animBg="1"/>
      <p:bldP spid="70" grpId="0" animBg="1"/>
      <p:bldP spid="71" grpId="0" animBg="1"/>
      <p:bldP spid="72" grpId="0" animBg="1"/>
      <p:bldGraphic spid="73" grpId="0">
        <p:bldAsOne/>
      </p:bldGraphic>
      <p:bldP spid="75" grpId="0"/>
      <p:bldP spid="76" grpId="0"/>
      <p:bldP spid="77" grpId="0"/>
      <p:bldP spid="78" grpId="0"/>
      <p:bldP spid="80" grpId="0"/>
      <p:bldP spid="81" grpId="0"/>
      <p:bldP spid="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p14="http://schemas.microsoft.com/office/powerpoint/2010/main" val="2408697287"/>
              </p:ext>
            </p:extLst>
          </p:nvPr>
        </p:nvGraphicFramePr>
        <p:xfrm>
          <a:off x="5577455" y="2269509"/>
          <a:ext cx="5626555" cy="342627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GB" dirty="0" smtClean="0"/>
              <a:t>Our Assessment Strategy</a:t>
            </a:r>
            <a:endParaRPr lang="en-GB" dirty="0"/>
          </a:p>
        </p:txBody>
      </p:sp>
      <p:sp>
        <p:nvSpPr>
          <p:cNvPr id="3" name="Content Placeholder 2"/>
          <p:cNvSpPr>
            <a:spLocks noGrp="1"/>
          </p:cNvSpPr>
          <p:nvPr>
            <p:ph idx="1"/>
          </p:nvPr>
        </p:nvSpPr>
        <p:spPr>
          <a:xfrm>
            <a:off x="491805" y="1508400"/>
            <a:ext cx="4240957" cy="4351338"/>
          </a:xfrm>
        </p:spPr>
        <p:txBody>
          <a:bodyPr>
            <a:normAutofit/>
          </a:bodyPr>
          <a:lstStyle/>
          <a:p>
            <a:pPr marL="514350" indent="-514350">
              <a:buFont typeface="+mj-lt"/>
              <a:buAutoNum type="arabicPeriod" startAt="5"/>
            </a:pPr>
            <a:r>
              <a:rPr lang="en-GB" dirty="0" smtClean="0"/>
              <a:t>We have designed an </a:t>
            </a:r>
            <a:r>
              <a:rPr lang="en-GB" b="1" dirty="0" smtClean="0"/>
              <a:t>overall</a:t>
            </a:r>
            <a:r>
              <a:rPr lang="en-GB" dirty="0" smtClean="0"/>
              <a:t> programme of assessments that reflects your acquisition of the critical objectives for Psychology graduates.</a:t>
            </a:r>
          </a:p>
        </p:txBody>
      </p:sp>
      <p:graphicFrame>
        <p:nvGraphicFramePr>
          <p:cNvPr id="5" name="Chart 4"/>
          <p:cNvGraphicFramePr>
            <a:graphicFrameLocks/>
          </p:cNvGraphicFramePr>
          <p:nvPr>
            <p:extLst>
              <p:ext uri="{D42A27DB-BD31-4B8C-83A1-F6EECF244321}">
                <p14:modId xmlns:p14="http://schemas.microsoft.com/office/powerpoint/2010/main" val="110586572"/>
              </p:ext>
            </p:extLst>
          </p:nvPr>
        </p:nvGraphicFramePr>
        <p:xfrm>
          <a:off x="4353636" y="1714356"/>
          <a:ext cx="7838364" cy="471374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8411435" y="4086564"/>
            <a:ext cx="1585883" cy="646331"/>
          </a:xfrm>
          <a:prstGeom prst="rect">
            <a:avLst/>
          </a:prstGeom>
          <a:noFill/>
        </p:spPr>
        <p:txBody>
          <a:bodyPr wrap="none" rtlCol="0">
            <a:spAutoFit/>
          </a:bodyPr>
          <a:lstStyle/>
          <a:p>
            <a:pPr algn="ctr"/>
            <a:r>
              <a:rPr lang="en-GB" dirty="0" smtClean="0"/>
              <a:t>Y2 MCQ Exams</a:t>
            </a:r>
          </a:p>
          <a:p>
            <a:pPr algn="ctr"/>
            <a:r>
              <a:rPr lang="en-GB" dirty="0" smtClean="0"/>
              <a:t>(</a:t>
            </a:r>
            <a:r>
              <a:rPr lang="en-GB" dirty="0" smtClean="0"/>
              <a:t>21.8</a:t>
            </a:r>
            <a:r>
              <a:rPr lang="en-GB" dirty="0" smtClean="0"/>
              <a:t>%)</a:t>
            </a:r>
            <a:endParaRPr lang="en-GB" dirty="0"/>
          </a:p>
        </p:txBody>
      </p:sp>
      <p:sp>
        <p:nvSpPr>
          <p:cNvPr id="7" name="TextBox 6"/>
          <p:cNvSpPr txBox="1"/>
          <p:nvPr/>
        </p:nvSpPr>
        <p:spPr>
          <a:xfrm>
            <a:off x="7579332" y="4616648"/>
            <a:ext cx="1168722" cy="923330"/>
          </a:xfrm>
          <a:prstGeom prst="rect">
            <a:avLst/>
          </a:prstGeom>
          <a:noFill/>
        </p:spPr>
        <p:txBody>
          <a:bodyPr wrap="square" rtlCol="0">
            <a:spAutoFit/>
          </a:bodyPr>
          <a:lstStyle/>
          <a:p>
            <a:pPr algn="ctr"/>
            <a:r>
              <a:rPr lang="en-GB" dirty="0" smtClean="0"/>
              <a:t>Y2 &amp; Y3 Essays</a:t>
            </a:r>
          </a:p>
          <a:p>
            <a:pPr algn="ctr"/>
            <a:r>
              <a:rPr lang="en-GB" dirty="0" smtClean="0"/>
              <a:t>(</a:t>
            </a:r>
            <a:r>
              <a:rPr lang="en-GB" dirty="0" smtClean="0"/>
              <a:t>13.2%)</a:t>
            </a:r>
            <a:endParaRPr lang="en-GB" dirty="0"/>
          </a:p>
        </p:txBody>
      </p:sp>
      <p:sp>
        <p:nvSpPr>
          <p:cNvPr id="8" name="TextBox 7"/>
          <p:cNvSpPr txBox="1"/>
          <p:nvPr/>
        </p:nvSpPr>
        <p:spPr>
          <a:xfrm>
            <a:off x="6907858" y="3382051"/>
            <a:ext cx="1548822" cy="646331"/>
          </a:xfrm>
          <a:prstGeom prst="rect">
            <a:avLst/>
          </a:prstGeom>
          <a:noFill/>
        </p:spPr>
        <p:txBody>
          <a:bodyPr wrap="none" rtlCol="0">
            <a:spAutoFit/>
          </a:bodyPr>
          <a:lstStyle/>
          <a:p>
            <a:pPr algn="ctr"/>
            <a:r>
              <a:rPr lang="en-GB" dirty="0" smtClean="0"/>
              <a:t>Y2 &amp; Y3 Essays</a:t>
            </a:r>
          </a:p>
          <a:p>
            <a:pPr algn="ctr"/>
            <a:r>
              <a:rPr lang="en-GB" dirty="0" smtClean="0"/>
              <a:t>(</a:t>
            </a:r>
            <a:r>
              <a:rPr lang="en-GB" dirty="0" smtClean="0"/>
              <a:t>39.7</a:t>
            </a:r>
            <a:r>
              <a:rPr lang="en-GB" dirty="0" smtClean="0"/>
              <a:t>%)</a:t>
            </a:r>
            <a:endParaRPr lang="en-GB" dirty="0"/>
          </a:p>
        </p:txBody>
      </p:sp>
      <p:sp>
        <p:nvSpPr>
          <p:cNvPr id="13" name="TextBox 12"/>
          <p:cNvSpPr txBox="1"/>
          <p:nvPr/>
        </p:nvSpPr>
        <p:spPr>
          <a:xfrm>
            <a:off x="8307927" y="2809434"/>
            <a:ext cx="1518461" cy="1200329"/>
          </a:xfrm>
          <a:prstGeom prst="rect">
            <a:avLst/>
          </a:prstGeom>
          <a:noFill/>
        </p:spPr>
        <p:txBody>
          <a:bodyPr wrap="square" rtlCol="0">
            <a:spAutoFit/>
          </a:bodyPr>
          <a:lstStyle/>
          <a:p>
            <a:pPr algn="ctr"/>
            <a:r>
              <a:rPr lang="en-GB" dirty="0" smtClean="0"/>
              <a:t>Y2 </a:t>
            </a:r>
            <a:r>
              <a:rPr lang="en-GB" dirty="0" err="1" smtClean="0"/>
              <a:t>Practicals</a:t>
            </a:r>
            <a:r>
              <a:rPr lang="en-GB" dirty="0" smtClean="0"/>
              <a:t>, </a:t>
            </a:r>
          </a:p>
          <a:p>
            <a:pPr algn="ctr"/>
            <a:r>
              <a:rPr lang="en-GB" dirty="0" smtClean="0"/>
              <a:t>Y3 Final Project</a:t>
            </a:r>
          </a:p>
          <a:p>
            <a:pPr algn="ctr"/>
            <a:r>
              <a:rPr lang="en-GB" dirty="0" smtClean="0"/>
              <a:t>(</a:t>
            </a:r>
            <a:r>
              <a:rPr lang="en-GB" dirty="0" smtClean="0"/>
              <a:t>25.3%)</a:t>
            </a:r>
            <a:endParaRPr lang="en-GB" dirty="0"/>
          </a:p>
        </p:txBody>
      </p:sp>
      <p:sp>
        <p:nvSpPr>
          <p:cNvPr id="14" name="TextBox 13"/>
          <p:cNvSpPr txBox="1"/>
          <p:nvPr/>
        </p:nvSpPr>
        <p:spPr>
          <a:xfrm>
            <a:off x="9716267" y="4865655"/>
            <a:ext cx="1712520" cy="369332"/>
          </a:xfrm>
          <a:prstGeom prst="rect">
            <a:avLst/>
          </a:prstGeom>
          <a:solidFill>
            <a:schemeClr val="accent1">
              <a:lumMod val="40000"/>
              <a:lumOff val="60000"/>
            </a:schemeClr>
          </a:solidFill>
        </p:spPr>
        <p:txBody>
          <a:bodyPr wrap="none" rtlCol="0">
            <a:spAutoFit/>
          </a:bodyPr>
          <a:lstStyle/>
          <a:p>
            <a:r>
              <a:rPr lang="en-GB" dirty="0" smtClean="0"/>
              <a:t>Core Knowledge</a:t>
            </a:r>
            <a:endParaRPr lang="en-GB" dirty="0"/>
          </a:p>
        </p:txBody>
      </p:sp>
      <p:sp>
        <p:nvSpPr>
          <p:cNvPr id="15" name="TextBox 14"/>
          <p:cNvSpPr txBox="1"/>
          <p:nvPr/>
        </p:nvSpPr>
        <p:spPr>
          <a:xfrm>
            <a:off x="5352678" y="2326577"/>
            <a:ext cx="1777923" cy="646331"/>
          </a:xfrm>
          <a:prstGeom prst="rect">
            <a:avLst/>
          </a:prstGeom>
          <a:solidFill>
            <a:schemeClr val="accent2"/>
          </a:solidFill>
        </p:spPr>
        <p:txBody>
          <a:bodyPr wrap="none" rtlCol="0">
            <a:spAutoFit/>
          </a:bodyPr>
          <a:lstStyle/>
          <a:p>
            <a:r>
              <a:rPr lang="en-GB" dirty="0" smtClean="0"/>
              <a:t>Critical Thinking</a:t>
            </a:r>
            <a:r>
              <a:rPr lang="en-GB" dirty="0" smtClean="0"/>
              <a:t>/</a:t>
            </a:r>
          </a:p>
          <a:p>
            <a:r>
              <a:rPr lang="en-GB" dirty="0" smtClean="0"/>
              <a:t>Communication</a:t>
            </a:r>
            <a:endParaRPr lang="en-GB" dirty="0"/>
          </a:p>
        </p:txBody>
      </p:sp>
      <p:sp>
        <p:nvSpPr>
          <p:cNvPr id="16" name="TextBox 15"/>
          <p:cNvSpPr txBox="1"/>
          <p:nvPr/>
        </p:nvSpPr>
        <p:spPr>
          <a:xfrm>
            <a:off x="9929547" y="2469462"/>
            <a:ext cx="1577420" cy="646331"/>
          </a:xfrm>
          <a:prstGeom prst="rect">
            <a:avLst/>
          </a:prstGeom>
          <a:solidFill>
            <a:schemeClr val="accent6"/>
          </a:solidFill>
        </p:spPr>
        <p:txBody>
          <a:bodyPr wrap="none" rtlCol="0">
            <a:spAutoFit/>
          </a:bodyPr>
          <a:lstStyle/>
          <a:p>
            <a:r>
              <a:rPr lang="en-GB" dirty="0" smtClean="0"/>
              <a:t>Practical Skills/</a:t>
            </a:r>
          </a:p>
          <a:p>
            <a:r>
              <a:rPr lang="en-GB" dirty="0" smtClean="0"/>
              <a:t>Organization</a:t>
            </a:r>
            <a:endParaRPr lang="en-GB" dirty="0"/>
          </a:p>
        </p:txBody>
      </p:sp>
      <p:sp>
        <p:nvSpPr>
          <p:cNvPr id="17" name="TextBox 16"/>
          <p:cNvSpPr txBox="1"/>
          <p:nvPr/>
        </p:nvSpPr>
        <p:spPr>
          <a:xfrm>
            <a:off x="6193745" y="1255711"/>
            <a:ext cx="4036389" cy="646331"/>
          </a:xfrm>
          <a:prstGeom prst="rect">
            <a:avLst/>
          </a:prstGeom>
          <a:noFill/>
        </p:spPr>
        <p:txBody>
          <a:bodyPr wrap="square" rtlCol="0">
            <a:spAutoFit/>
          </a:bodyPr>
          <a:lstStyle/>
          <a:p>
            <a:r>
              <a:rPr lang="en-GB" dirty="0" smtClean="0"/>
              <a:t>Contribution of each assessment type to final degree classification: BSc</a:t>
            </a:r>
            <a:endParaRPr lang="en-GB" dirty="0"/>
          </a:p>
        </p:txBody>
      </p:sp>
      <p:sp>
        <p:nvSpPr>
          <p:cNvPr id="19" name="TextBox 18"/>
          <p:cNvSpPr txBox="1"/>
          <p:nvPr/>
        </p:nvSpPr>
        <p:spPr>
          <a:xfrm>
            <a:off x="5813947" y="5646169"/>
            <a:ext cx="2597488" cy="646331"/>
          </a:xfrm>
          <a:prstGeom prst="rect">
            <a:avLst/>
          </a:prstGeom>
          <a:solidFill>
            <a:schemeClr val="accent1">
              <a:lumMod val="75000"/>
            </a:schemeClr>
          </a:solidFill>
        </p:spPr>
        <p:txBody>
          <a:bodyPr wrap="square" rtlCol="0">
            <a:spAutoFit/>
          </a:bodyPr>
          <a:lstStyle/>
          <a:p>
            <a:r>
              <a:rPr lang="en-GB" dirty="0" smtClean="0"/>
              <a:t>Application of </a:t>
            </a:r>
            <a:r>
              <a:rPr lang="en-GB" dirty="0" smtClean="0"/>
              <a:t>Core</a:t>
            </a:r>
          </a:p>
          <a:p>
            <a:r>
              <a:rPr lang="en-GB" dirty="0" smtClean="0"/>
              <a:t>Knowledge</a:t>
            </a:r>
            <a:endParaRPr lang="en-GB" dirty="0"/>
          </a:p>
        </p:txBody>
      </p:sp>
    </p:spTree>
    <p:extLst>
      <p:ext uri="{BB962C8B-B14F-4D97-AF65-F5344CB8AC3E}">
        <p14:creationId xmlns:p14="http://schemas.microsoft.com/office/powerpoint/2010/main" val="3370441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a:graphicFrameLocks/>
          </p:cNvGraphicFramePr>
          <p:nvPr>
            <p:extLst>
              <p:ext uri="{D42A27DB-BD31-4B8C-83A1-F6EECF244321}">
                <p14:modId xmlns:p14="http://schemas.microsoft.com/office/powerpoint/2010/main" val="2203613856"/>
              </p:ext>
            </p:extLst>
          </p:nvPr>
        </p:nvGraphicFramePr>
        <p:xfrm>
          <a:off x="5476519" y="2007650"/>
          <a:ext cx="5877281" cy="35431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val="341692047"/>
              </p:ext>
            </p:extLst>
          </p:nvPr>
        </p:nvGraphicFramePr>
        <p:xfrm>
          <a:off x="3666642" y="2221971"/>
          <a:ext cx="7687158" cy="465508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GB" dirty="0" smtClean="0"/>
              <a:t>Our Assessment Strategy</a:t>
            </a:r>
            <a:endParaRPr lang="en-GB" dirty="0"/>
          </a:p>
        </p:txBody>
      </p:sp>
      <p:sp>
        <p:nvSpPr>
          <p:cNvPr id="3" name="Content Placeholder 2"/>
          <p:cNvSpPr>
            <a:spLocks noGrp="1"/>
          </p:cNvSpPr>
          <p:nvPr>
            <p:ph idx="1"/>
          </p:nvPr>
        </p:nvSpPr>
        <p:spPr>
          <a:xfrm>
            <a:off x="491805" y="1508400"/>
            <a:ext cx="4240957" cy="4351338"/>
          </a:xfrm>
        </p:spPr>
        <p:txBody>
          <a:bodyPr>
            <a:normAutofit/>
          </a:bodyPr>
          <a:lstStyle/>
          <a:p>
            <a:pPr marL="514350" indent="-514350">
              <a:buFont typeface="+mj-lt"/>
              <a:buAutoNum type="arabicPeriod" startAt="5"/>
            </a:pPr>
            <a:r>
              <a:rPr lang="en-GB" dirty="0" smtClean="0"/>
              <a:t>We have designed an </a:t>
            </a:r>
            <a:r>
              <a:rPr lang="en-GB" b="1" dirty="0" smtClean="0"/>
              <a:t>overall</a:t>
            </a:r>
            <a:r>
              <a:rPr lang="en-GB" dirty="0" smtClean="0"/>
              <a:t> programme of assessments that reflects your acquisition of the critical objectives for Psychology graduates.</a:t>
            </a:r>
          </a:p>
        </p:txBody>
      </p:sp>
      <p:sp>
        <p:nvSpPr>
          <p:cNvPr id="6" name="TextBox 5"/>
          <p:cNvSpPr txBox="1"/>
          <p:nvPr/>
        </p:nvSpPr>
        <p:spPr>
          <a:xfrm>
            <a:off x="8359263" y="4240621"/>
            <a:ext cx="1303755" cy="923330"/>
          </a:xfrm>
          <a:prstGeom prst="rect">
            <a:avLst/>
          </a:prstGeom>
          <a:noFill/>
        </p:spPr>
        <p:txBody>
          <a:bodyPr wrap="none" rtlCol="0">
            <a:spAutoFit/>
          </a:bodyPr>
          <a:lstStyle/>
          <a:p>
            <a:pPr algn="ctr"/>
            <a:r>
              <a:rPr lang="en-GB" dirty="0" smtClean="0"/>
              <a:t>Y2 &amp; Y3 </a:t>
            </a:r>
          </a:p>
          <a:p>
            <a:pPr algn="ctr"/>
            <a:r>
              <a:rPr lang="en-GB" dirty="0" smtClean="0"/>
              <a:t>MCQ Exams</a:t>
            </a:r>
          </a:p>
          <a:p>
            <a:pPr algn="ctr"/>
            <a:r>
              <a:rPr lang="en-GB" dirty="0" smtClean="0"/>
              <a:t>(</a:t>
            </a:r>
            <a:r>
              <a:rPr lang="en-GB" dirty="0" smtClean="0"/>
              <a:t>18%)</a:t>
            </a:r>
            <a:endParaRPr lang="en-GB" dirty="0"/>
          </a:p>
        </p:txBody>
      </p:sp>
      <p:sp>
        <p:nvSpPr>
          <p:cNvPr id="7" name="TextBox 6"/>
          <p:cNvSpPr txBox="1"/>
          <p:nvPr/>
        </p:nvSpPr>
        <p:spPr>
          <a:xfrm>
            <a:off x="7432673" y="4328449"/>
            <a:ext cx="1076801" cy="923330"/>
          </a:xfrm>
          <a:prstGeom prst="rect">
            <a:avLst/>
          </a:prstGeom>
          <a:noFill/>
        </p:spPr>
        <p:txBody>
          <a:bodyPr wrap="square" rtlCol="0">
            <a:spAutoFit/>
          </a:bodyPr>
          <a:lstStyle/>
          <a:p>
            <a:pPr algn="ctr"/>
            <a:r>
              <a:rPr lang="en-GB" dirty="0" smtClean="0"/>
              <a:t>Y2, Y3, Y4 Essays</a:t>
            </a:r>
          </a:p>
          <a:p>
            <a:pPr algn="ctr"/>
            <a:r>
              <a:rPr lang="en-GB" dirty="0" smtClean="0"/>
              <a:t>(</a:t>
            </a:r>
            <a:r>
              <a:rPr lang="en-GB" dirty="0" smtClean="0"/>
              <a:t>12%)</a:t>
            </a:r>
            <a:endParaRPr lang="en-GB" dirty="0"/>
          </a:p>
        </p:txBody>
      </p:sp>
      <p:sp>
        <p:nvSpPr>
          <p:cNvPr id="8" name="TextBox 7"/>
          <p:cNvSpPr txBox="1"/>
          <p:nvPr/>
        </p:nvSpPr>
        <p:spPr>
          <a:xfrm>
            <a:off x="7037168" y="2897091"/>
            <a:ext cx="1383536" cy="923330"/>
          </a:xfrm>
          <a:prstGeom prst="rect">
            <a:avLst/>
          </a:prstGeom>
          <a:noFill/>
        </p:spPr>
        <p:txBody>
          <a:bodyPr wrap="square" rtlCol="0">
            <a:spAutoFit/>
          </a:bodyPr>
          <a:lstStyle/>
          <a:p>
            <a:pPr algn="ctr"/>
            <a:r>
              <a:rPr lang="en-GB" dirty="0" smtClean="0"/>
              <a:t>Y2, Y3, Y4 Essays</a:t>
            </a:r>
          </a:p>
          <a:p>
            <a:pPr algn="ctr"/>
            <a:r>
              <a:rPr lang="en-GB" dirty="0" smtClean="0"/>
              <a:t>(</a:t>
            </a:r>
            <a:r>
              <a:rPr lang="en-GB" dirty="0" smtClean="0"/>
              <a:t>37</a:t>
            </a:r>
            <a:r>
              <a:rPr lang="en-GB" dirty="0" smtClean="0"/>
              <a:t>%)</a:t>
            </a:r>
            <a:endParaRPr lang="en-GB" dirty="0"/>
          </a:p>
        </p:txBody>
      </p:sp>
      <p:sp>
        <p:nvSpPr>
          <p:cNvPr id="13" name="TextBox 12"/>
          <p:cNvSpPr txBox="1"/>
          <p:nvPr/>
        </p:nvSpPr>
        <p:spPr>
          <a:xfrm>
            <a:off x="8359263" y="2873286"/>
            <a:ext cx="1557927" cy="923330"/>
          </a:xfrm>
          <a:prstGeom prst="rect">
            <a:avLst/>
          </a:prstGeom>
          <a:noFill/>
        </p:spPr>
        <p:txBody>
          <a:bodyPr wrap="none" rtlCol="0">
            <a:spAutoFit/>
          </a:bodyPr>
          <a:lstStyle/>
          <a:p>
            <a:pPr algn="ctr"/>
            <a:r>
              <a:rPr lang="en-GB" dirty="0" smtClean="0"/>
              <a:t>Y2 </a:t>
            </a:r>
            <a:r>
              <a:rPr lang="en-GB" dirty="0" err="1" smtClean="0"/>
              <a:t>Practicals</a:t>
            </a:r>
            <a:r>
              <a:rPr lang="en-GB" dirty="0" smtClean="0"/>
              <a:t>, </a:t>
            </a:r>
          </a:p>
          <a:p>
            <a:pPr algn="ctr"/>
            <a:r>
              <a:rPr lang="en-GB" dirty="0" smtClean="0"/>
              <a:t>Y3, Y4 Projects</a:t>
            </a:r>
          </a:p>
          <a:p>
            <a:pPr algn="ctr"/>
            <a:r>
              <a:rPr lang="en-GB" dirty="0" smtClean="0"/>
              <a:t>(</a:t>
            </a:r>
            <a:r>
              <a:rPr lang="en-GB" dirty="0" smtClean="0"/>
              <a:t>33</a:t>
            </a:r>
            <a:r>
              <a:rPr lang="en-GB" dirty="0" smtClean="0"/>
              <a:t>%)</a:t>
            </a:r>
            <a:endParaRPr lang="en-GB" dirty="0"/>
          </a:p>
        </p:txBody>
      </p:sp>
      <p:sp>
        <p:nvSpPr>
          <p:cNvPr id="14" name="TextBox 13"/>
          <p:cNvSpPr txBox="1"/>
          <p:nvPr/>
        </p:nvSpPr>
        <p:spPr>
          <a:xfrm>
            <a:off x="9398215" y="5309473"/>
            <a:ext cx="1712520" cy="369332"/>
          </a:xfrm>
          <a:prstGeom prst="rect">
            <a:avLst/>
          </a:prstGeom>
          <a:solidFill>
            <a:schemeClr val="accent1">
              <a:lumMod val="40000"/>
              <a:lumOff val="60000"/>
            </a:schemeClr>
          </a:solidFill>
        </p:spPr>
        <p:txBody>
          <a:bodyPr wrap="none" rtlCol="0">
            <a:spAutoFit/>
          </a:bodyPr>
          <a:lstStyle/>
          <a:p>
            <a:r>
              <a:rPr lang="en-GB" dirty="0" smtClean="0"/>
              <a:t>Core Knowledge</a:t>
            </a:r>
            <a:endParaRPr lang="en-GB" dirty="0"/>
          </a:p>
        </p:txBody>
      </p:sp>
      <p:sp>
        <p:nvSpPr>
          <p:cNvPr id="15" name="TextBox 14"/>
          <p:cNvSpPr txBox="1"/>
          <p:nvPr/>
        </p:nvSpPr>
        <p:spPr>
          <a:xfrm>
            <a:off x="5188665" y="2178804"/>
            <a:ext cx="1848503" cy="646331"/>
          </a:xfrm>
          <a:prstGeom prst="rect">
            <a:avLst/>
          </a:prstGeom>
          <a:solidFill>
            <a:schemeClr val="accent2"/>
          </a:solidFill>
        </p:spPr>
        <p:txBody>
          <a:bodyPr wrap="square" rtlCol="0">
            <a:spAutoFit/>
          </a:bodyPr>
          <a:lstStyle/>
          <a:p>
            <a:r>
              <a:rPr lang="en-GB" dirty="0" smtClean="0"/>
              <a:t>Critical Thinking</a:t>
            </a:r>
            <a:r>
              <a:rPr lang="en-GB" dirty="0" smtClean="0"/>
              <a:t>/ Communication</a:t>
            </a:r>
            <a:endParaRPr lang="en-GB" dirty="0"/>
          </a:p>
        </p:txBody>
      </p:sp>
      <p:sp>
        <p:nvSpPr>
          <p:cNvPr id="16" name="TextBox 15"/>
          <p:cNvSpPr txBox="1"/>
          <p:nvPr/>
        </p:nvSpPr>
        <p:spPr>
          <a:xfrm>
            <a:off x="9876798" y="2050432"/>
            <a:ext cx="1577420" cy="646331"/>
          </a:xfrm>
          <a:prstGeom prst="rect">
            <a:avLst/>
          </a:prstGeom>
          <a:solidFill>
            <a:schemeClr val="accent6"/>
          </a:solidFill>
        </p:spPr>
        <p:txBody>
          <a:bodyPr wrap="none" rtlCol="0">
            <a:spAutoFit/>
          </a:bodyPr>
          <a:lstStyle/>
          <a:p>
            <a:r>
              <a:rPr lang="en-GB" dirty="0" smtClean="0"/>
              <a:t>Practical Skills/</a:t>
            </a:r>
          </a:p>
          <a:p>
            <a:r>
              <a:rPr lang="en-GB" dirty="0" smtClean="0"/>
              <a:t>Organization</a:t>
            </a:r>
            <a:endParaRPr lang="en-GB" dirty="0"/>
          </a:p>
        </p:txBody>
      </p:sp>
      <p:sp>
        <p:nvSpPr>
          <p:cNvPr id="17" name="TextBox 16"/>
          <p:cNvSpPr txBox="1"/>
          <p:nvPr/>
        </p:nvSpPr>
        <p:spPr>
          <a:xfrm>
            <a:off x="6629119" y="1185234"/>
            <a:ext cx="4036389" cy="646331"/>
          </a:xfrm>
          <a:prstGeom prst="rect">
            <a:avLst/>
          </a:prstGeom>
          <a:noFill/>
        </p:spPr>
        <p:txBody>
          <a:bodyPr wrap="square" rtlCol="0">
            <a:spAutoFit/>
          </a:bodyPr>
          <a:lstStyle/>
          <a:p>
            <a:r>
              <a:rPr lang="en-GB" dirty="0" smtClean="0"/>
              <a:t>Contribution of each assessment type to final degree classification: </a:t>
            </a:r>
            <a:r>
              <a:rPr lang="en-GB" dirty="0" err="1" smtClean="0"/>
              <a:t>MSci</a:t>
            </a:r>
            <a:endParaRPr lang="en-GB" dirty="0"/>
          </a:p>
        </p:txBody>
      </p:sp>
      <p:sp>
        <p:nvSpPr>
          <p:cNvPr id="19" name="TextBox 18"/>
          <p:cNvSpPr txBox="1"/>
          <p:nvPr/>
        </p:nvSpPr>
        <p:spPr>
          <a:xfrm>
            <a:off x="6073404" y="5395907"/>
            <a:ext cx="1774309" cy="646331"/>
          </a:xfrm>
          <a:prstGeom prst="rect">
            <a:avLst/>
          </a:prstGeom>
          <a:solidFill>
            <a:schemeClr val="accent1">
              <a:lumMod val="75000"/>
            </a:schemeClr>
          </a:solidFill>
        </p:spPr>
        <p:txBody>
          <a:bodyPr wrap="square" rtlCol="0">
            <a:spAutoFit/>
          </a:bodyPr>
          <a:lstStyle/>
          <a:p>
            <a:r>
              <a:rPr lang="en-GB" dirty="0" smtClean="0"/>
              <a:t>Application of Core Knowledge</a:t>
            </a:r>
            <a:endParaRPr lang="en-GB" dirty="0"/>
          </a:p>
        </p:txBody>
      </p:sp>
    </p:spTree>
    <p:extLst>
      <p:ext uri="{BB962C8B-B14F-4D97-AF65-F5344CB8AC3E}">
        <p14:creationId xmlns:p14="http://schemas.microsoft.com/office/powerpoint/2010/main" val="3612116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Assessment Strategy</a:t>
            </a:r>
            <a:endParaRPr lang="en-GB" dirty="0"/>
          </a:p>
        </p:txBody>
      </p:sp>
      <p:sp>
        <p:nvSpPr>
          <p:cNvPr id="3" name="Content Placeholder 2"/>
          <p:cNvSpPr>
            <a:spLocks noGrp="1"/>
          </p:cNvSpPr>
          <p:nvPr>
            <p:ph idx="1"/>
          </p:nvPr>
        </p:nvSpPr>
        <p:spPr>
          <a:xfrm>
            <a:off x="838200" y="1690875"/>
            <a:ext cx="10515600" cy="4351338"/>
          </a:xfrm>
        </p:spPr>
        <p:txBody>
          <a:bodyPr>
            <a:normAutofit fontScale="92500"/>
          </a:bodyPr>
          <a:lstStyle/>
          <a:p>
            <a:pPr marL="514350" indent="-514350">
              <a:buFont typeface="+mj-lt"/>
              <a:buAutoNum type="arabicPeriod"/>
            </a:pPr>
            <a:r>
              <a:rPr lang="en-GB" dirty="0" smtClean="0"/>
              <a:t>We provide </a:t>
            </a:r>
            <a:r>
              <a:rPr lang="en-GB" dirty="0"/>
              <a:t>diverse range of assessments that </a:t>
            </a:r>
            <a:r>
              <a:rPr lang="en-GB" dirty="0" smtClean="0"/>
              <a:t>test development in our key learning objectives.</a:t>
            </a:r>
          </a:p>
          <a:p>
            <a:pPr marL="514350" indent="-514350">
              <a:buFont typeface="+mj-lt"/>
              <a:buAutoNum type="arabicPeriod"/>
            </a:pPr>
            <a:r>
              <a:rPr lang="en-GB" dirty="0"/>
              <a:t>We provide assessments that are challenging and fair</a:t>
            </a:r>
            <a:r>
              <a:rPr lang="en-GB" dirty="0" smtClean="0"/>
              <a:t>.</a:t>
            </a:r>
          </a:p>
          <a:p>
            <a:pPr marL="514350" indent="-514350">
              <a:buFont typeface="+mj-lt"/>
              <a:buAutoNum type="arabicPeriod"/>
            </a:pPr>
            <a:r>
              <a:rPr lang="en-GB" dirty="0"/>
              <a:t>We provide ample practice and feedback on assessments to help you master your topic of study and to improve on future assessments</a:t>
            </a:r>
            <a:r>
              <a:rPr lang="en-GB" dirty="0" smtClean="0"/>
              <a:t>.</a:t>
            </a:r>
          </a:p>
          <a:p>
            <a:pPr marL="514350" indent="-514350">
              <a:buFont typeface="+mj-lt"/>
              <a:buAutoNum type="arabicPeriod"/>
            </a:pPr>
            <a:r>
              <a:rPr lang="en-GB" dirty="0" smtClean="0"/>
              <a:t>We provide assessments that are appropriate for different stages of learning and development.</a:t>
            </a:r>
          </a:p>
          <a:p>
            <a:pPr marL="514350" indent="-514350">
              <a:buFont typeface="+mj-lt"/>
              <a:buAutoNum type="arabicPeriod"/>
            </a:pPr>
            <a:r>
              <a:rPr lang="en-GB" dirty="0" smtClean="0"/>
              <a:t>We have designed an overall programme of assessments that reflects your acquisition of the critical objectives for Psychology graduates.</a:t>
            </a:r>
          </a:p>
          <a:p>
            <a:pPr marL="914400" lvl="1" indent="-457200">
              <a:buFont typeface="+mj-lt"/>
              <a:buAutoNum type="arabicPeriod"/>
            </a:pPr>
            <a:endParaRPr lang="en-GB" dirty="0" smtClean="0"/>
          </a:p>
          <a:p>
            <a:pPr marL="914400" lvl="1" indent="-457200">
              <a:buFont typeface="+mj-lt"/>
              <a:buAutoNum type="arabicPeriod"/>
            </a:pPr>
            <a:endParaRPr lang="en-GB" dirty="0" smtClean="0"/>
          </a:p>
          <a:p>
            <a:pPr marL="914400" lvl="1" indent="-457200">
              <a:buFont typeface="+mj-lt"/>
              <a:buAutoNum type="arabicPeriod"/>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1138272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816</Words>
  <Application>Microsoft Office PowerPoint</Application>
  <PresentationFormat>Widescreen</PresentationFormat>
  <Paragraphs>140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Our Assessment Strategy</vt:lpstr>
      <vt:lpstr>Programme Learning Objectives</vt:lpstr>
      <vt:lpstr>Our Assessment Strategy</vt:lpstr>
      <vt:lpstr>Our Assessment Strategy</vt:lpstr>
      <vt:lpstr>Our Assessment Strategy (BSc by Year)</vt:lpstr>
      <vt:lpstr>Our Assessment Strategy (MSci by Year)</vt:lpstr>
      <vt:lpstr>Our Assessment Strategy</vt:lpstr>
      <vt:lpstr>Our Assessment Strategy</vt:lpstr>
      <vt:lpstr>Our Assessment Strategy</vt:lpstr>
    </vt:vector>
  </TitlesOfParts>
  <Company>The 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Shirley-Ann Rueschemeyer</dc:creator>
  <cp:lastModifiedBy>Sally Quinn</cp:lastModifiedBy>
  <cp:revision>31</cp:revision>
  <cp:lastPrinted>2019-06-27T10:10:26Z</cp:lastPrinted>
  <dcterms:created xsi:type="dcterms:W3CDTF">2016-10-25T09:53:38Z</dcterms:created>
  <dcterms:modified xsi:type="dcterms:W3CDTF">2019-06-27T13:26:11Z</dcterms:modified>
</cp:coreProperties>
</file>